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Lst>
  <p:sldSz cy="5143500" cx="9144000"/>
  <p:notesSz cx="6858000" cy="9144000"/>
  <p:embeddedFontLst>
    <p:embeddedFont>
      <p:font typeface="Proxima Nova"/>
      <p:regular r:id="rId49"/>
      <p:bold r:id="rId50"/>
      <p:italic r:id="rId51"/>
      <p:boldItalic r:id="rId52"/>
    </p:embeddedFont>
    <p:embeddedFont>
      <p:font typeface="Roboto"/>
      <p:regular r:id="rId53"/>
      <p:bold r:id="rId54"/>
      <p:italic r:id="rId55"/>
      <p:boldItalic r:id="rId56"/>
    </p:embeddedFont>
    <p:embeddedFont>
      <p:font typeface="Alfa Slab One"/>
      <p:regular r:id="rId5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font" Target="fonts/ProximaNova-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ProximaNova-italic.fntdata"/><Relationship Id="rId50" Type="http://schemas.openxmlformats.org/officeDocument/2006/relationships/font" Target="fonts/ProximaNova-bold.fntdata"/><Relationship Id="rId53" Type="http://schemas.openxmlformats.org/officeDocument/2006/relationships/font" Target="fonts/Roboto-regular.fntdata"/><Relationship Id="rId52" Type="http://schemas.openxmlformats.org/officeDocument/2006/relationships/font" Target="fonts/ProximaNova-boldItalic.fntdata"/><Relationship Id="rId11" Type="http://schemas.openxmlformats.org/officeDocument/2006/relationships/slide" Target="slides/slide6.xml"/><Relationship Id="rId55" Type="http://schemas.openxmlformats.org/officeDocument/2006/relationships/font" Target="fonts/Roboto-italic.fntdata"/><Relationship Id="rId10" Type="http://schemas.openxmlformats.org/officeDocument/2006/relationships/slide" Target="slides/slide5.xml"/><Relationship Id="rId54" Type="http://schemas.openxmlformats.org/officeDocument/2006/relationships/font" Target="fonts/Roboto-bold.fntdata"/><Relationship Id="rId13" Type="http://schemas.openxmlformats.org/officeDocument/2006/relationships/slide" Target="slides/slide8.xml"/><Relationship Id="rId57" Type="http://schemas.openxmlformats.org/officeDocument/2006/relationships/font" Target="fonts/AlfaSlabOne-regular.fntdata"/><Relationship Id="rId12" Type="http://schemas.openxmlformats.org/officeDocument/2006/relationships/slide" Target="slides/slide7.xml"/><Relationship Id="rId56" Type="http://schemas.openxmlformats.org/officeDocument/2006/relationships/font" Target="fonts/Roboto-boldItalic.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4" name="Google Shape;5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cb8667e4b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cb8667e4b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a150c82a1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a150c82a1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90% of the project manager’s effort revolves around this network map equation. Where N is the number of stakeholders, you can quickly see how communication points can spin out of control along with your project’s message.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ab25c16545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ab25c16545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cd036d27f5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cd036d27f5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af1cc62c9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af1cc62c9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b1ed5a936a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b1ed5a936a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b1ed5a936a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b1ed5a936a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af1cc62c9f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af1cc62c9f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af1cc62c9f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af1cc62c9f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af1cc62c9f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af1cc62c9f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af1cc62c9f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af1cc62c9f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af1cc62c9f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af1cc62c9f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cd036d27f5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cd036d27f5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b1ed5a936a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b1ed5a936a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d0bd0497b1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8" name="Google Shape;248;gd0bd0497b1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d0bd0497b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8" name="Google Shape;258;gd0bd0497b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d0bd0497b1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6" name="Google Shape;266;gd0bd0497b1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d2923ddb3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gd2923ddb3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b1ed5a936a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4" name="Google Shape;284;gb1ed5a936a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gce0e4278de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1" name="Google Shape;291;gce0e4278de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b1ed5a936a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7" name="Google Shape;297;gb1ed5a936a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db8fe067d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db8fe067d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b1ed5a936a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1" name="Google Shape;311;gb1ed5a936a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gdb8fe067d6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8" name="Google Shape;318;gdb8fe067d6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g92755f9730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9" name="Google Shape;329;g92755f9730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d69bec9923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5" name="Google Shape;335;gd69bec9923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gdb8fe067d6_0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6" name="Google Shape;426;gdb8fe067d6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gdb8fe067d6_0_1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7" name="Google Shape;437;gdb8fe067d6_0_1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6" name="Shape 446"/>
        <p:cNvGrpSpPr/>
        <p:nvPr/>
      </p:nvGrpSpPr>
      <p:grpSpPr>
        <a:xfrm>
          <a:off x="0" y="0"/>
          <a:ext cx="0" cy="0"/>
          <a:chOff x="0" y="0"/>
          <a:chExt cx="0" cy="0"/>
        </a:xfrm>
      </p:grpSpPr>
      <p:sp>
        <p:nvSpPr>
          <p:cNvPr id="447" name="Google Shape;447;ge5b7bfe3a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8" name="Google Shape;448;ge5b7bfe3a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3" name="Shape 453"/>
        <p:cNvGrpSpPr/>
        <p:nvPr/>
      </p:nvGrpSpPr>
      <p:grpSpPr>
        <a:xfrm>
          <a:off x="0" y="0"/>
          <a:ext cx="0" cy="0"/>
          <a:chOff x="0" y="0"/>
          <a:chExt cx="0" cy="0"/>
        </a:xfrm>
      </p:grpSpPr>
      <p:sp>
        <p:nvSpPr>
          <p:cNvPr id="454" name="Google Shape;454;gdb8fe067d6_0_1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5" name="Google Shape;455;gdb8fe067d6_0_1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 name="Shape 459"/>
        <p:cNvGrpSpPr/>
        <p:nvPr/>
      </p:nvGrpSpPr>
      <p:grpSpPr>
        <a:xfrm>
          <a:off x="0" y="0"/>
          <a:ext cx="0" cy="0"/>
          <a:chOff x="0" y="0"/>
          <a:chExt cx="0" cy="0"/>
        </a:xfrm>
      </p:grpSpPr>
      <p:sp>
        <p:nvSpPr>
          <p:cNvPr id="460" name="Google Shape;460;gd2923ddb3e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1" name="Google Shape;461;gd2923ddb3e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5" name="Shape 465"/>
        <p:cNvGrpSpPr/>
        <p:nvPr/>
      </p:nvGrpSpPr>
      <p:grpSpPr>
        <a:xfrm>
          <a:off x="0" y="0"/>
          <a:ext cx="0" cy="0"/>
          <a:chOff x="0" y="0"/>
          <a:chExt cx="0" cy="0"/>
        </a:xfrm>
      </p:grpSpPr>
      <p:sp>
        <p:nvSpPr>
          <p:cNvPr id="466" name="Google Shape;466;gd2923ddb3e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7" name="Google Shape;467;gd2923ddb3e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a150c82a13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a150c82a13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9" name="Shape 479"/>
        <p:cNvGrpSpPr/>
        <p:nvPr/>
      </p:nvGrpSpPr>
      <p:grpSpPr>
        <a:xfrm>
          <a:off x="0" y="0"/>
          <a:ext cx="0" cy="0"/>
          <a:chOff x="0" y="0"/>
          <a:chExt cx="0" cy="0"/>
        </a:xfrm>
      </p:grpSpPr>
      <p:sp>
        <p:nvSpPr>
          <p:cNvPr id="480" name="Google Shape;480;gdb8fe067d6_0_1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1" name="Google Shape;481;gdb8fe067d6_0_1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2" name="Shape 492"/>
        <p:cNvGrpSpPr/>
        <p:nvPr/>
      </p:nvGrpSpPr>
      <p:grpSpPr>
        <a:xfrm>
          <a:off x="0" y="0"/>
          <a:ext cx="0" cy="0"/>
          <a:chOff x="0" y="0"/>
          <a:chExt cx="0" cy="0"/>
        </a:xfrm>
      </p:grpSpPr>
      <p:sp>
        <p:nvSpPr>
          <p:cNvPr id="493" name="Google Shape;493;gdb8fe067d6_0_1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4" name="Google Shape;494;gdb8fe067d6_0_1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1" name="Shape 501"/>
        <p:cNvGrpSpPr/>
        <p:nvPr/>
      </p:nvGrpSpPr>
      <p:grpSpPr>
        <a:xfrm>
          <a:off x="0" y="0"/>
          <a:ext cx="0" cy="0"/>
          <a:chOff x="0" y="0"/>
          <a:chExt cx="0" cy="0"/>
        </a:xfrm>
      </p:grpSpPr>
      <p:sp>
        <p:nvSpPr>
          <p:cNvPr id="502" name="Google Shape;502;gdb8fe067d6_0_1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3" name="Google Shape;503;gdb8fe067d6_0_1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6" name="Shape 506"/>
        <p:cNvGrpSpPr/>
        <p:nvPr/>
      </p:nvGrpSpPr>
      <p:grpSpPr>
        <a:xfrm>
          <a:off x="0" y="0"/>
          <a:ext cx="0" cy="0"/>
          <a:chOff x="0" y="0"/>
          <a:chExt cx="0" cy="0"/>
        </a:xfrm>
      </p:grpSpPr>
      <p:sp>
        <p:nvSpPr>
          <p:cNvPr id="507" name="Google Shape;507;gdb8fe067d6_0_1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8" name="Google Shape;508;gdb8fe067d6_0_1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cb8667e4bc_0_1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cb8667e4bc_0_1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ab25c16545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ab25c16545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b1ed5a936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b1ed5a936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ab25c16545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ab25c16545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ab25c16545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ab25c16545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cxnSp>
        <p:nvCxnSpPr>
          <p:cNvPr id="10" name="Google Shape;10;p2"/>
          <p:cNvCxnSpPr/>
          <p:nvPr/>
        </p:nvCxnSpPr>
        <p:spPr>
          <a:xfrm>
            <a:off x="4278300" y="2751163"/>
            <a:ext cx="587400" cy="0"/>
          </a:xfrm>
          <a:prstGeom prst="straightConnector1">
            <a:avLst/>
          </a:prstGeom>
          <a:noFill/>
          <a:ln cap="flat" cmpd="sng" w="76200">
            <a:solidFill>
              <a:schemeClr val="dk1"/>
            </a:solidFill>
            <a:prstDash val="solid"/>
            <a:round/>
            <a:headEnd len="sm" w="sm" type="none"/>
            <a:tailEnd len="sm" w="sm" type="none"/>
          </a:ln>
        </p:spPr>
      </p:cxnSp>
      <p:sp>
        <p:nvSpPr>
          <p:cNvPr id="11" name="Google Shape;11;p2"/>
          <p:cNvSpPr txBox="1"/>
          <p:nvPr>
            <p:ph type="ctrTitle"/>
          </p:nvPr>
        </p:nvSpPr>
        <p:spPr>
          <a:xfrm>
            <a:off x="311700" y="595975"/>
            <a:ext cx="8520600" cy="1957800"/>
          </a:xfrm>
          <a:prstGeom prst="rect">
            <a:avLst/>
          </a:prstGeom>
        </p:spPr>
        <p:txBody>
          <a:bodyPr anchorCtr="0" anchor="b" bIns="91425" lIns="91425" spcFirstLastPara="1" rIns="91425" wrap="square" tIns="91425">
            <a:norm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12" name="Google Shape;12;p2"/>
          <p:cNvSpPr txBox="1"/>
          <p:nvPr>
            <p:ph idx="1" type="subTitle"/>
          </p:nvPr>
        </p:nvSpPr>
        <p:spPr>
          <a:xfrm>
            <a:off x="311700" y="3165823"/>
            <a:ext cx="8520600" cy="733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sp>
        <p:nvSpPr>
          <p:cNvPr id="47" name="Google Shape;47;p11"/>
          <p:cNvSpPr txBox="1"/>
          <p:nvPr>
            <p:ph hasCustomPrompt="1" type="title"/>
          </p:nvPr>
        </p:nvSpPr>
        <p:spPr>
          <a:xfrm>
            <a:off x="311700" y="1167925"/>
            <a:ext cx="8520600" cy="19800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dk1"/>
              </a:buClr>
              <a:buSzPts val="11000"/>
              <a:buNone/>
              <a:defRPr sz="11000">
                <a:solidFill>
                  <a:schemeClr val="dk1"/>
                </a:solidFill>
              </a:defRPr>
            </a:lvl1pPr>
            <a:lvl2pPr lvl="1" algn="ctr">
              <a:spcBef>
                <a:spcPts val="0"/>
              </a:spcBef>
              <a:spcAft>
                <a:spcPts val="0"/>
              </a:spcAft>
              <a:buClr>
                <a:schemeClr val="dk1"/>
              </a:buClr>
              <a:buSzPts val="11000"/>
              <a:buNone/>
              <a:defRPr sz="11000">
                <a:solidFill>
                  <a:schemeClr val="dk1"/>
                </a:solidFill>
              </a:defRPr>
            </a:lvl2pPr>
            <a:lvl3pPr lvl="2" algn="ctr">
              <a:spcBef>
                <a:spcPts val="0"/>
              </a:spcBef>
              <a:spcAft>
                <a:spcPts val="0"/>
              </a:spcAft>
              <a:buClr>
                <a:schemeClr val="dk1"/>
              </a:buClr>
              <a:buSzPts val="11000"/>
              <a:buNone/>
              <a:defRPr sz="11000">
                <a:solidFill>
                  <a:schemeClr val="dk1"/>
                </a:solidFill>
              </a:defRPr>
            </a:lvl3pPr>
            <a:lvl4pPr lvl="3" algn="ctr">
              <a:spcBef>
                <a:spcPts val="0"/>
              </a:spcBef>
              <a:spcAft>
                <a:spcPts val="0"/>
              </a:spcAft>
              <a:buClr>
                <a:schemeClr val="dk1"/>
              </a:buClr>
              <a:buSzPts val="11000"/>
              <a:buNone/>
              <a:defRPr sz="11000">
                <a:solidFill>
                  <a:schemeClr val="dk1"/>
                </a:solidFill>
              </a:defRPr>
            </a:lvl4pPr>
            <a:lvl5pPr lvl="4" algn="ctr">
              <a:spcBef>
                <a:spcPts val="0"/>
              </a:spcBef>
              <a:spcAft>
                <a:spcPts val="0"/>
              </a:spcAft>
              <a:buClr>
                <a:schemeClr val="dk1"/>
              </a:buClr>
              <a:buSzPts val="11000"/>
              <a:buNone/>
              <a:defRPr sz="11000">
                <a:solidFill>
                  <a:schemeClr val="dk1"/>
                </a:solidFill>
              </a:defRPr>
            </a:lvl5pPr>
            <a:lvl6pPr lvl="5" algn="ctr">
              <a:spcBef>
                <a:spcPts val="0"/>
              </a:spcBef>
              <a:spcAft>
                <a:spcPts val="0"/>
              </a:spcAft>
              <a:buClr>
                <a:schemeClr val="dk1"/>
              </a:buClr>
              <a:buSzPts val="11000"/>
              <a:buNone/>
              <a:defRPr sz="11000">
                <a:solidFill>
                  <a:schemeClr val="dk1"/>
                </a:solidFill>
              </a:defRPr>
            </a:lvl6pPr>
            <a:lvl7pPr lvl="6" algn="ctr">
              <a:spcBef>
                <a:spcPts val="0"/>
              </a:spcBef>
              <a:spcAft>
                <a:spcPts val="0"/>
              </a:spcAft>
              <a:buClr>
                <a:schemeClr val="dk1"/>
              </a:buClr>
              <a:buSzPts val="11000"/>
              <a:buNone/>
              <a:defRPr sz="11000">
                <a:solidFill>
                  <a:schemeClr val="dk1"/>
                </a:solidFill>
              </a:defRPr>
            </a:lvl7pPr>
            <a:lvl8pPr lvl="7" algn="ctr">
              <a:spcBef>
                <a:spcPts val="0"/>
              </a:spcBef>
              <a:spcAft>
                <a:spcPts val="0"/>
              </a:spcAft>
              <a:buClr>
                <a:schemeClr val="dk1"/>
              </a:buClr>
              <a:buSzPts val="11000"/>
              <a:buNone/>
              <a:defRPr sz="11000">
                <a:solidFill>
                  <a:schemeClr val="dk1"/>
                </a:solidFill>
              </a:defRPr>
            </a:lvl8pPr>
            <a:lvl9pPr lvl="8" algn="ctr">
              <a:spcBef>
                <a:spcPts val="0"/>
              </a:spcBef>
              <a:spcAft>
                <a:spcPts val="0"/>
              </a:spcAft>
              <a:buClr>
                <a:schemeClr val="dk1"/>
              </a:buClr>
              <a:buSzPts val="11000"/>
              <a:buNone/>
              <a:defRPr sz="11000">
                <a:solidFill>
                  <a:schemeClr val="dk1"/>
                </a:solidFill>
              </a:defRPr>
            </a:lvl9pPr>
          </a:lstStyle>
          <a:p>
            <a:r>
              <a:t>xx%</a:t>
            </a:r>
          </a:p>
        </p:txBody>
      </p:sp>
      <p:sp>
        <p:nvSpPr>
          <p:cNvPr id="48" name="Google Shape;48;p11"/>
          <p:cNvSpPr txBox="1"/>
          <p:nvPr>
            <p:ph idx="1" type="body"/>
          </p:nvPr>
        </p:nvSpPr>
        <p:spPr>
          <a:xfrm>
            <a:off x="311700" y="3224250"/>
            <a:ext cx="85206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9" name="Google Shape;49;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4" name="Shape 14"/>
        <p:cNvGrpSpPr/>
        <p:nvPr/>
      </p:nvGrpSpPr>
      <p:grpSpPr>
        <a:xfrm>
          <a:off x="0" y="0"/>
          <a:ext cx="0" cy="0"/>
          <a:chOff x="0" y="0"/>
          <a:chExt cx="0" cy="0"/>
        </a:xfrm>
      </p:grpSpPr>
      <p:sp>
        <p:nvSpPr>
          <p:cNvPr id="15" name="Google Shape;15;p3"/>
          <p:cNvSpPr txBox="1"/>
          <p:nvPr>
            <p:ph type="title"/>
          </p:nvPr>
        </p:nvSpPr>
        <p:spPr>
          <a:xfrm>
            <a:off x="311700" y="2480550"/>
            <a:ext cx="8114400" cy="2445900"/>
          </a:xfrm>
          <a:prstGeom prst="rect">
            <a:avLst/>
          </a:prstGeom>
        </p:spPr>
        <p:txBody>
          <a:bodyPr anchorCtr="0" anchor="b" bIns="91425" lIns="91425" spcFirstLastPara="1" rIns="91425" wrap="square" tIns="91425">
            <a:normAutofit/>
          </a:bodyPr>
          <a:lstStyle>
            <a:lvl1pPr lvl="0">
              <a:spcBef>
                <a:spcPts val="0"/>
              </a:spcBef>
              <a:spcAft>
                <a:spcPts val="0"/>
              </a:spcAft>
              <a:buClr>
                <a:schemeClr val="lt1"/>
              </a:buClr>
              <a:buSzPts val="6800"/>
              <a:buNone/>
              <a:defRPr sz="6800">
                <a:solidFill>
                  <a:schemeClr val="lt1"/>
                </a:solidFill>
              </a:defRPr>
            </a:lvl1pPr>
            <a:lvl2pPr lvl="1">
              <a:spcBef>
                <a:spcPts val="0"/>
              </a:spcBef>
              <a:spcAft>
                <a:spcPts val="0"/>
              </a:spcAft>
              <a:buClr>
                <a:schemeClr val="lt1"/>
              </a:buClr>
              <a:buSzPts val="6800"/>
              <a:buNone/>
              <a:defRPr sz="6800">
                <a:solidFill>
                  <a:schemeClr val="lt1"/>
                </a:solidFill>
              </a:defRPr>
            </a:lvl2pPr>
            <a:lvl3pPr lvl="2">
              <a:spcBef>
                <a:spcPts val="0"/>
              </a:spcBef>
              <a:spcAft>
                <a:spcPts val="0"/>
              </a:spcAft>
              <a:buClr>
                <a:schemeClr val="lt1"/>
              </a:buClr>
              <a:buSzPts val="6800"/>
              <a:buNone/>
              <a:defRPr sz="6800">
                <a:solidFill>
                  <a:schemeClr val="lt1"/>
                </a:solidFill>
              </a:defRPr>
            </a:lvl3pPr>
            <a:lvl4pPr lvl="3">
              <a:spcBef>
                <a:spcPts val="0"/>
              </a:spcBef>
              <a:spcAft>
                <a:spcPts val="0"/>
              </a:spcAft>
              <a:buClr>
                <a:schemeClr val="lt1"/>
              </a:buClr>
              <a:buSzPts val="6800"/>
              <a:buNone/>
              <a:defRPr sz="6800">
                <a:solidFill>
                  <a:schemeClr val="lt1"/>
                </a:solidFill>
              </a:defRPr>
            </a:lvl4pPr>
            <a:lvl5pPr lvl="4">
              <a:spcBef>
                <a:spcPts val="0"/>
              </a:spcBef>
              <a:spcAft>
                <a:spcPts val="0"/>
              </a:spcAft>
              <a:buClr>
                <a:schemeClr val="lt1"/>
              </a:buClr>
              <a:buSzPts val="6800"/>
              <a:buNone/>
              <a:defRPr sz="6800">
                <a:solidFill>
                  <a:schemeClr val="lt1"/>
                </a:solidFill>
              </a:defRPr>
            </a:lvl5pPr>
            <a:lvl6pPr lvl="5">
              <a:spcBef>
                <a:spcPts val="0"/>
              </a:spcBef>
              <a:spcAft>
                <a:spcPts val="0"/>
              </a:spcAft>
              <a:buClr>
                <a:schemeClr val="lt1"/>
              </a:buClr>
              <a:buSzPts val="6800"/>
              <a:buNone/>
              <a:defRPr sz="6800">
                <a:solidFill>
                  <a:schemeClr val="lt1"/>
                </a:solidFill>
              </a:defRPr>
            </a:lvl6pPr>
            <a:lvl7pPr lvl="6">
              <a:spcBef>
                <a:spcPts val="0"/>
              </a:spcBef>
              <a:spcAft>
                <a:spcPts val="0"/>
              </a:spcAft>
              <a:buClr>
                <a:schemeClr val="lt1"/>
              </a:buClr>
              <a:buSzPts val="6800"/>
              <a:buNone/>
              <a:defRPr sz="6800">
                <a:solidFill>
                  <a:schemeClr val="lt1"/>
                </a:solidFill>
              </a:defRPr>
            </a:lvl7pPr>
            <a:lvl8pPr lvl="7">
              <a:spcBef>
                <a:spcPts val="0"/>
              </a:spcBef>
              <a:spcAft>
                <a:spcPts val="0"/>
              </a:spcAft>
              <a:buClr>
                <a:schemeClr val="lt1"/>
              </a:buClr>
              <a:buSzPts val="6800"/>
              <a:buNone/>
              <a:defRPr sz="6800">
                <a:solidFill>
                  <a:schemeClr val="lt1"/>
                </a:solidFill>
              </a:defRPr>
            </a:lvl8pPr>
            <a:lvl9pPr lvl="8">
              <a:spcBef>
                <a:spcPts val="0"/>
              </a:spcBef>
              <a:spcAft>
                <a:spcPts val="0"/>
              </a:spcAft>
              <a:buClr>
                <a:schemeClr val="lt1"/>
              </a:buClr>
              <a:buSzPts val="6800"/>
              <a:buNone/>
              <a:defRPr sz="6800">
                <a:solidFill>
                  <a:schemeClr val="lt1"/>
                </a:solidFill>
              </a:defRPr>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19" name="Google Shape;19;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3" name="Google Shape;23;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311700" y="6318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1" name="Google Shape;31;p7"/>
          <p:cNvSpPr txBox="1"/>
          <p:nvPr>
            <p:ph idx="1" type="body"/>
          </p:nvPr>
        </p:nvSpPr>
        <p:spPr>
          <a:xfrm>
            <a:off x="311700" y="1490875"/>
            <a:ext cx="2808000" cy="30780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2" name="Google Shape;32;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33" name="Shape 33"/>
        <p:cNvGrpSpPr/>
        <p:nvPr/>
      </p:nvGrpSpPr>
      <p:grpSpPr>
        <a:xfrm>
          <a:off x="0" y="0"/>
          <a:ext cx="0" cy="0"/>
          <a:chOff x="0" y="0"/>
          <a:chExt cx="0" cy="0"/>
        </a:xfrm>
      </p:grpSpPr>
      <p:sp>
        <p:nvSpPr>
          <p:cNvPr id="34" name="Google Shape;34;p8"/>
          <p:cNvSpPr txBox="1"/>
          <p:nvPr>
            <p:ph type="title"/>
          </p:nvPr>
        </p:nvSpPr>
        <p:spPr>
          <a:xfrm>
            <a:off x="490250" y="526350"/>
            <a:ext cx="56838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5" name="Google Shape;35;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572000" y="10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8" name="Google Shape;38;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39" name="Google Shape;39;p9"/>
          <p:cNvSpPr txBox="1"/>
          <p:nvPr>
            <p:ph type="title"/>
          </p:nvPr>
        </p:nvSpPr>
        <p:spPr>
          <a:xfrm>
            <a:off x="265500" y="1375599"/>
            <a:ext cx="4045200" cy="1551900"/>
          </a:xfrm>
          <a:prstGeom prst="rect">
            <a:avLst/>
          </a:prstGeom>
        </p:spPr>
        <p:txBody>
          <a:bodyPr anchorCtr="0" anchor="b" bIns="91425" lIns="91425" spcFirstLastPara="1" rIns="91425" wrap="square" tIns="91425">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0" name="Google Shape;40;p9"/>
          <p:cNvSpPr txBox="1"/>
          <p:nvPr>
            <p:ph idx="1" type="subTitle"/>
          </p:nvPr>
        </p:nvSpPr>
        <p:spPr>
          <a:xfrm>
            <a:off x="265500" y="2981125"/>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41" name="Google Shape;41;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42" name="Google Shape;42;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p10"/>
          <p:cNvSpPr txBox="1"/>
          <p:nvPr>
            <p:ph idx="1" type="body"/>
          </p:nvPr>
        </p:nvSpPr>
        <p:spPr>
          <a:xfrm>
            <a:off x="319500" y="423372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Clr>
                <a:schemeClr val="accent3"/>
              </a:buClr>
              <a:buSzPts val="1800"/>
              <a:buFont typeface="Alfa Slab One"/>
              <a:buNone/>
              <a:defRPr>
                <a:solidFill>
                  <a:schemeClr val="accent3"/>
                </a:solidFill>
                <a:latin typeface="Alfa Slab One"/>
                <a:ea typeface="Alfa Slab One"/>
                <a:cs typeface="Alfa Slab One"/>
                <a:sym typeface="Alfa Slab One"/>
              </a:defRPr>
            </a:lvl1pPr>
          </a:lstStyle>
          <a:p/>
        </p:txBody>
      </p:sp>
      <p:sp>
        <p:nvSpPr>
          <p:cNvPr id="45" name="Google Shape;45;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gameday">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1pPr>
            <a:lvl2pPr lvl="1">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2pPr>
            <a:lvl3pPr lvl="2">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3pPr>
            <a:lvl4pPr lvl="3">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4pPr>
            <a:lvl5pPr lvl="4">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5pPr>
            <a:lvl6pPr lvl="5">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6pPr>
            <a:lvl7pPr lvl="6">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7pPr>
            <a:lvl8pPr lvl="7">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8pPr>
            <a:lvl9pPr lvl="8">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Proxima Nova"/>
              <a:buChar char="●"/>
              <a:defRPr sz="1800">
                <a:solidFill>
                  <a:schemeClr val="dk2"/>
                </a:solidFill>
                <a:latin typeface="Proxima Nova"/>
                <a:ea typeface="Proxima Nova"/>
                <a:cs typeface="Proxima Nova"/>
                <a:sym typeface="Proxima Nova"/>
              </a:defRPr>
            </a:lvl1pPr>
            <a:lvl2pPr indent="-317500" lvl="1" marL="9144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2pPr>
            <a:lvl3pPr indent="-317500" lvl="2" marL="13716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3pPr>
            <a:lvl4pPr indent="-317500" lvl="3" marL="18288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4pPr>
            <a:lvl5pPr indent="-317500" lvl="4" marL="22860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5pPr>
            <a:lvl6pPr indent="-317500" lvl="5" marL="27432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6pPr>
            <a:lvl7pPr indent="-317500" lvl="6" marL="32004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7pPr>
            <a:lvl8pPr indent="-317500" lvl="7" marL="36576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8pPr>
            <a:lvl9pPr indent="-317500" lvl="8" marL="41148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Proxima Nova"/>
                <a:ea typeface="Proxima Nova"/>
                <a:cs typeface="Proxima Nova"/>
                <a:sym typeface="Proxima Nova"/>
              </a:defRPr>
            </a:lvl1pPr>
            <a:lvl2pPr lvl="1" algn="r">
              <a:buNone/>
              <a:defRPr sz="1000">
                <a:solidFill>
                  <a:schemeClr val="dk2"/>
                </a:solidFill>
                <a:latin typeface="Proxima Nova"/>
                <a:ea typeface="Proxima Nova"/>
                <a:cs typeface="Proxima Nova"/>
                <a:sym typeface="Proxima Nova"/>
              </a:defRPr>
            </a:lvl2pPr>
            <a:lvl3pPr lvl="2" algn="r">
              <a:buNone/>
              <a:defRPr sz="1000">
                <a:solidFill>
                  <a:schemeClr val="dk2"/>
                </a:solidFill>
                <a:latin typeface="Proxima Nova"/>
                <a:ea typeface="Proxima Nova"/>
                <a:cs typeface="Proxima Nova"/>
                <a:sym typeface="Proxima Nova"/>
              </a:defRPr>
            </a:lvl3pPr>
            <a:lvl4pPr lvl="3" algn="r">
              <a:buNone/>
              <a:defRPr sz="1000">
                <a:solidFill>
                  <a:schemeClr val="dk2"/>
                </a:solidFill>
                <a:latin typeface="Proxima Nova"/>
                <a:ea typeface="Proxima Nova"/>
                <a:cs typeface="Proxima Nova"/>
                <a:sym typeface="Proxima Nova"/>
              </a:defRPr>
            </a:lvl4pPr>
            <a:lvl5pPr lvl="4" algn="r">
              <a:buNone/>
              <a:defRPr sz="1000">
                <a:solidFill>
                  <a:schemeClr val="dk2"/>
                </a:solidFill>
                <a:latin typeface="Proxima Nova"/>
                <a:ea typeface="Proxima Nova"/>
                <a:cs typeface="Proxima Nova"/>
                <a:sym typeface="Proxima Nova"/>
              </a:defRPr>
            </a:lvl5pPr>
            <a:lvl6pPr lvl="5" algn="r">
              <a:buNone/>
              <a:defRPr sz="1000">
                <a:solidFill>
                  <a:schemeClr val="dk2"/>
                </a:solidFill>
                <a:latin typeface="Proxima Nova"/>
                <a:ea typeface="Proxima Nova"/>
                <a:cs typeface="Proxima Nova"/>
                <a:sym typeface="Proxima Nova"/>
              </a:defRPr>
            </a:lvl6pPr>
            <a:lvl7pPr lvl="6" algn="r">
              <a:buNone/>
              <a:defRPr sz="1000">
                <a:solidFill>
                  <a:schemeClr val="dk2"/>
                </a:solidFill>
                <a:latin typeface="Proxima Nova"/>
                <a:ea typeface="Proxima Nova"/>
                <a:cs typeface="Proxima Nova"/>
                <a:sym typeface="Proxima Nova"/>
              </a:defRPr>
            </a:lvl7pPr>
            <a:lvl8pPr lvl="7" algn="r">
              <a:buNone/>
              <a:defRPr sz="1000">
                <a:solidFill>
                  <a:schemeClr val="dk2"/>
                </a:solidFill>
                <a:latin typeface="Proxima Nova"/>
                <a:ea typeface="Proxima Nova"/>
                <a:cs typeface="Proxima Nova"/>
                <a:sym typeface="Proxima Nova"/>
              </a:defRPr>
            </a:lvl8pPr>
            <a:lvl9pPr lvl="8" algn="r">
              <a:buNone/>
              <a:defRPr sz="1000">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39.jp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0.pn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3.png"/><Relationship Id="rId4" Type="http://schemas.openxmlformats.org/officeDocument/2006/relationships/image" Target="../media/image22.png"/><Relationship Id="rId11" Type="http://schemas.openxmlformats.org/officeDocument/2006/relationships/image" Target="../media/image23.png"/><Relationship Id="rId10" Type="http://schemas.openxmlformats.org/officeDocument/2006/relationships/image" Target="../media/image37.png"/><Relationship Id="rId9" Type="http://schemas.openxmlformats.org/officeDocument/2006/relationships/image" Target="../media/image18.png"/><Relationship Id="rId5" Type="http://schemas.openxmlformats.org/officeDocument/2006/relationships/image" Target="../media/image16.png"/><Relationship Id="rId6" Type="http://schemas.openxmlformats.org/officeDocument/2006/relationships/image" Target="../media/image7.png"/><Relationship Id="rId7" Type="http://schemas.openxmlformats.org/officeDocument/2006/relationships/image" Target="../media/image5.png"/><Relationship Id="rId8"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8.png"/><Relationship Id="rId4" Type="http://schemas.openxmlformats.org/officeDocument/2006/relationships/image" Target="../media/image17.png"/><Relationship Id="rId5"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7.png"/><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3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39.jpg"/><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14.png"/><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19.png"/><Relationship Id="rId4" Type="http://schemas.openxmlformats.org/officeDocument/2006/relationships/image" Target="../media/image27.png"/><Relationship Id="rId5" Type="http://schemas.openxmlformats.org/officeDocument/2006/relationships/image" Target="../media/image2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35.png"/><Relationship Id="rId4" Type="http://schemas.openxmlformats.org/officeDocument/2006/relationships/image" Target="../media/image26.png"/><Relationship Id="rId5" Type="http://schemas.openxmlformats.org/officeDocument/2006/relationships/hyperlink" Target="https://www.boost.co.nz/blog/2018/05/stakeholders-in-scrum-product-owner"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hyperlink" Target="https://wiki.runthedish.com/display/Platform3/Project+Paralos+Charter"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3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39.jp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2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2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3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2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3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3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3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image" Target="../media/image39.jp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image" Target="../media/image39.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image" Target="../media/image39.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3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 name="Shape 55"/>
        <p:cNvGrpSpPr/>
        <p:nvPr/>
      </p:nvGrpSpPr>
      <p:grpSpPr>
        <a:xfrm>
          <a:off x="0" y="0"/>
          <a:ext cx="0" cy="0"/>
          <a:chOff x="0" y="0"/>
          <a:chExt cx="0" cy="0"/>
        </a:xfrm>
      </p:grpSpPr>
      <p:sp>
        <p:nvSpPr>
          <p:cNvPr id="56" name="Google Shape;56;p13"/>
          <p:cNvSpPr txBox="1"/>
          <p:nvPr>
            <p:ph type="ctrTitle"/>
          </p:nvPr>
        </p:nvSpPr>
        <p:spPr>
          <a:xfrm>
            <a:off x="311700" y="595975"/>
            <a:ext cx="8520600" cy="19578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Project Management</a:t>
            </a:r>
            <a:endParaRPr/>
          </a:p>
        </p:txBody>
      </p:sp>
      <p:sp>
        <p:nvSpPr>
          <p:cNvPr id="57" name="Google Shape;57;p13"/>
          <p:cNvSpPr txBox="1"/>
          <p:nvPr>
            <p:ph idx="1" type="subTitle"/>
          </p:nvPr>
        </p:nvSpPr>
        <p:spPr>
          <a:xfrm>
            <a:off x="311700" y="3165823"/>
            <a:ext cx="8520600" cy="7335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sz="2600"/>
              <a:t>An Intro to the Project Management Body of </a:t>
            </a:r>
            <a:r>
              <a:rPr lang="en" sz="2600"/>
              <a:t>Knowledge</a:t>
            </a:r>
            <a:endParaRPr sz="2600"/>
          </a:p>
        </p:txBody>
      </p:sp>
      <p:sp>
        <p:nvSpPr>
          <p:cNvPr id="58" name="Google Shape;58;p13"/>
          <p:cNvSpPr txBox="1"/>
          <p:nvPr/>
        </p:nvSpPr>
        <p:spPr>
          <a:xfrm>
            <a:off x="57300" y="4360750"/>
            <a:ext cx="2968500" cy="546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Presented by Jack Paradis, PMP</a:t>
            </a:r>
            <a:endParaRPr/>
          </a:p>
          <a:p>
            <a:pPr indent="0" lvl="0" marL="0" rtl="0" algn="l">
              <a:spcBef>
                <a:spcPts val="0"/>
              </a:spcBef>
              <a:spcAft>
                <a:spcPts val="0"/>
              </a:spcAft>
              <a:buNone/>
            </a:pPr>
            <a:r>
              <a:rPr lang="en"/>
              <a:t>Jack@dingopress.com</a:t>
            </a:r>
            <a:endParaRPr/>
          </a:p>
          <a:p>
            <a:pPr indent="0" lvl="0" marL="0" rtl="0" algn="l">
              <a:spcBef>
                <a:spcPts val="0"/>
              </a:spcBef>
              <a:spcAft>
                <a:spcPts val="0"/>
              </a:spcAft>
              <a:buNone/>
            </a:pPr>
            <a:r>
              <a:rPr lang="en"/>
              <a:t>2021</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2"/>
          <p:cNvSpPr txBox="1"/>
          <p:nvPr/>
        </p:nvSpPr>
        <p:spPr>
          <a:xfrm>
            <a:off x="139350" y="1546800"/>
            <a:ext cx="8865300" cy="1250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lang="en" sz="5400">
                <a:solidFill>
                  <a:schemeClr val="accent3"/>
                </a:solidFill>
                <a:latin typeface="Alfa Slab One"/>
                <a:ea typeface="Alfa Slab One"/>
                <a:cs typeface="Alfa Slab One"/>
                <a:sym typeface="Alfa Slab One"/>
              </a:rPr>
              <a:t>Integration Knowledge </a:t>
            </a:r>
            <a:endParaRPr sz="24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Project Managers Communicate</a:t>
            </a:r>
            <a:endParaRPr/>
          </a:p>
        </p:txBody>
      </p:sp>
      <p:pic>
        <p:nvPicPr>
          <p:cNvPr id="146" name="Google Shape;146;p23"/>
          <p:cNvPicPr preferRelativeResize="0"/>
          <p:nvPr/>
        </p:nvPicPr>
        <p:blipFill>
          <a:blip r:embed="rId3">
            <a:alphaModFix/>
          </a:blip>
          <a:stretch>
            <a:fillRect/>
          </a:stretch>
        </p:blipFill>
        <p:spPr>
          <a:xfrm>
            <a:off x="1076600" y="1599100"/>
            <a:ext cx="6845025" cy="2281675"/>
          </a:xfrm>
          <a:prstGeom prst="rect">
            <a:avLst/>
          </a:prstGeom>
          <a:noFill/>
          <a:ln>
            <a:noFill/>
          </a:ln>
        </p:spPr>
      </p:pic>
      <p:sp>
        <p:nvSpPr>
          <p:cNvPr id="147" name="Google Shape;147;p23"/>
          <p:cNvSpPr txBox="1"/>
          <p:nvPr/>
        </p:nvSpPr>
        <p:spPr>
          <a:xfrm>
            <a:off x="311700" y="1124750"/>
            <a:ext cx="8595300" cy="36174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4300">
                <a:solidFill>
                  <a:srgbClr val="202124"/>
                </a:solidFill>
                <a:highlight>
                  <a:srgbClr val="FFFFFF"/>
                </a:highlight>
                <a:latin typeface="Roboto"/>
                <a:ea typeface="Roboto"/>
                <a:cs typeface="Roboto"/>
                <a:sym typeface="Roboto"/>
              </a:rPr>
              <a:t>N * (N-1) / 2. </a:t>
            </a:r>
            <a:endParaRPr b="1" sz="4500"/>
          </a:p>
        </p:txBody>
      </p:sp>
      <p:sp>
        <p:nvSpPr>
          <p:cNvPr id="148" name="Google Shape;148;p23"/>
          <p:cNvSpPr txBox="1"/>
          <p:nvPr/>
        </p:nvSpPr>
        <p:spPr>
          <a:xfrm>
            <a:off x="448600" y="1191350"/>
            <a:ext cx="8214900" cy="3484200"/>
          </a:xfrm>
          <a:prstGeom prst="rect">
            <a:avLst/>
          </a:prstGeom>
          <a:solidFill>
            <a:srgbClr val="F3F3F3"/>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3C78D8"/>
                </a:solidFill>
              </a:rPr>
              <a:t>“I didn’t know.”</a:t>
            </a:r>
            <a:endParaRPr sz="2400">
              <a:solidFill>
                <a:srgbClr val="3C78D8"/>
              </a:solidFill>
            </a:endParaRPr>
          </a:p>
          <a:p>
            <a:pPr indent="0" lvl="0" marL="0" rtl="0" algn="l">
              <a:spcBef>
                <a:spcPts val="0"/>
              </a:spcBef>
              <a:spcAft>
                <a:spcPts val="0"/>
              </a:spcAft>
              <a:buNone/>
            </a:pPr>
            <a:r>
              <a:rPr lang="en" sz="2400">
                <a:solidFill>
                  <a:srgbClr val="3C78D8"/>
                </a:solidFill>
              </a:rPr>
              <a:t>“Who the hell are you?”</a:t>
            </a:r>
            <a:endParaRPr sz="2400">
              <a:solidFill>
                <a:srgbClr val="3C78D8"/>
              </a:solidFill>
            </a:endParaRPr>
          </a:p>
          <a:p>
            <a:pPr indent="0" lvl="0" marL="0" rtl="0" algn="l">
              <a:spcBef>
                <a:spcPts val="0"/>
              </a:spcBef>
              <a:spcAft>
                <a:spcPts val="0"/>
              </a:spcAft>
              <a:buNone/>
            </a:pPr>
            <a:r>
              <a:rPr lang="en" sz="2400">
                <a:solidFill>
                  <a:srgbClr val="3C78D8"/>
                </a:solidFill>
              </a:rPr>
              <a:t>“That’s not what I wanted.”</a:t>
            </a:r>
            <a:endParaRPr sz="2400">
              <a:solidFill>
                <a:srgbClr val="3C78D8"/>
              </a:solidFill>
            </a:endParaRPr>
          </a:p>
          <a:p>
            <a:pPr indent="0" lvl="0" marL="0" rtl="0" algn="l">
              <a:spcBef>
                <a:spcPts val="0"/>
              </a:spcBef>
              <a:spcAft>
                <a:spcPts val="0"/>
              </a:spcAft>
              <a:buNone/>
            </a:pPr>
            <a:r>
              <a:rPr lang="en" sz="2400">
                <a:solidFill>
                  <a:srgbClr val="3C78D8"/>
                </a:solidFill>
              </a:rPr>
              <a:t>“No one understands what you are trying to do or why.”</a:t>
            </a:r>
            <a:endParaRPr sz="2400">
              <a:solidFill>
                <a:srgbClr val="3C78D8"/>
              </a:solidFill>
            </a:endParaRPr>
          </a:p>
          <a:p>
            <a:pPr indent="0" lvl="0" marL="0" rtl="0" algn="l">
              <a:spcBef>
                <a:spcPts val="0"/>
              </a:spcBef>
              <a:spcAft>
                <a:spcPts val="0"/>
              </a:spcAft>
              <a:buNone/>
            </a:pPr>
            <a:r>
              <a:rPr lang="en" sz="2400">
                <a:solidFill>
                  <a:srgbClr val="3C78D8"/>
                </a:solidFill>
              </a:rPr>
              <a:t>“You can’t do that, cause we are doing this.”</a:t>
            </a:r>
            <a:endParaRPr sz="2400">
              <a:solidFill>
                <a:srgbClr val="3C78D8"/>
              </a:solidFill>
            </a:endParaRPr>
          </a:p>
          <a:p>
            <a:pPr indent="0" lvl="0" marL="0" rtl="0" algn="l">
              <a:spcBef>
                <a:spcPts val="0"/>
              </a:spcBef>
              <a:spcAft>
                <a:spcPts val="0"/>
              </a:spcAft>
              <a:buNone/>
            </a:pPr>
            <a:r>
              <a:rPr lang="en" sz="2400">
                <a:solidFill>
                  <a:srgbClr val="3C78D8"/>
                </a:solidFill>
              </a:rPr>
              <a:t>“You don’t have budget approval for that.”</a:t>
            </a:r>
            <a:endParaRPr sz="2400">
              <a:solidFill>
                <a:srgbClr val="3C78D8"/>
              </a:solidFill>
            </a:endParaRPr>
          </a:p>
          <a:p>
            <a:pPr indent="0" lvl="0" marL="0" rtl="0" algn="l">
              <a:spcBef>
                <a:spcPts val="0"/>
              </a:spcBef>
              <a:spcAft>
                <a:spcPts val="0"/>
              </a:spcAft>
              <a:buNone/>
            </a:pPr>
            <a:r>
              <a:rPr lang="en" sz="2400">
                <a:solidFill>
                  <a:srgbClr val="3C78D8"/>
                </a:solidFill>
              </a:rPr>
              <a:t>“Oh sorry, the thing you just bought does not do that.”</a:t>
            </a:r>
            <a:endParaRPr sz="2400">
              <a:solidFill>
                <a:srgbClr val="3C78D8"/>
              </a:solidFill>
            </a:endParaRPr>
          </a:p>
          <a:p>
            <a:pPr indent="0" lvl="0" marL="0" rtl="0" algn="l">
              <a:spcBef>
                <a:spcPts val="0"/>
              </a:spcBef>
              <a:spcAft>
                <a:spcPts val="0"/>
              </a:spcAft>
              <a:buNone/>
            </a:pPr>
            <a:r>
              <a:rPr lang="en" sz="2400">
                <a:solidFill>
                  <a:srgbClr val="3C78D8"/>
                </a:solidFill>
              </a:rPr>
              <a:t>“It’s going to take much longer, you should have asked.”</a:t>
            </a:r>
            <a:endParaRPr sz="2400">
              <a:solidFill>
                <a:srgbClr val="3C78D8"/>
              </a:solidFill>
            </a:endParaRPr>
          </a:p>
          <a:p>
            <a:pPr indent="0" lvl="0" marL="0" rtl="0" algn="l">
              <a:spcBef>
                <a:spcPts val="0"/>
              </a:spcBef>
              <a:spcAft>
                <a:spcPts val="0"/>
              </a:spcAft>
              <a:buNone/>
            </a:pPr>
            <a:r>
              <a:rPr lang="en" sz="2400">
                <a:solidFill>
                  <a:srgbClr val="3C78D8"/>
                </a:solidFill>
              </a:rPr>
              <a:t>“We can’t help because this is not a priority for us.”</a:t>
            </a:r>
            <a:endParaRPr sz="2400">
              <a:solidFill>
                <a:srgbClr val="3C78D8"/>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000"/>
                                          </p:stCondLst>
                                        </p:cTn>
                                        <p:tgtEl>
                                          <p:spTgt spid="14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46"/>
                                        </p:tgtEl>
                                        <p:attrNameLst>
                                          <p:attrName>style.visibility</p:attrName>
                                        </p:attrNameLst>
                                      </p:cBhvr>
                                      <p:to>
                                        <p:strVal val="visible"/>
                                      </p:to>
                                    </p:set>
                                    <p:anim calcmode="lin" valueType="num">
                                      <p:cBhvr additive="base">
                                        <p:cTn dur="1000"/>
                                        <p:tgtEl>
                                          <p:spTgt spid="146"/>
                                        </p:tgtEl>
                                        <p:attrNameLst>
                                          <p:attrName>ppt_w</p:attrName>
                                        </p:attrNameLst>
                                      </p:cBhvr>
                                      <p:tavLst>
                                        <p:tav fmla="" tm="0">
                                          <p:val>
                                            <p:strVal val="0"/>
                                          </p:val>
                                        </p:tav>
                                        <p:tav fmla="" tm="100000">
                                          <p:val>
                                            <p:strVal val="#ppt_w"/>
                                          </p:val>
                                        </p:tav>
                                      </p:tavLst>
                                    </p:anim>
                                    <p:anim calcmode="lin" valueType="num">
                                      <p:cBhvr additive="base">
                                        <p:cTn dur="1000"/>
                                        <p:tgtEl>
                                          <p:spTgt spid="146"/>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
                                        </p:tgtEl>
                                        <p:attrNameLst>
                                          <p:attrName>style.visibility</p:attrName>
                                        </p:attrNameLst>
                                      </p:cBhvr>
                                      <p:to>
                                        <p:strVal val="visible"/>
                                      </p:to>
                                    </p:set>
                                    <p:animEffect filter="fade" transition="in">
                                      <p:cBhvr>
                                        <p:cTn dur="1000"/>
                                        <p:tgtEl>
                                          <p:spTgt spid="14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
                                        </p:tgtEl>
                                        <p:attrNameLst>
                                          <p:attrName>style.visibility</p:attrName>
                                        </p:attrNameLst>
                                      </p:cBhvr>
                                      <p:to>
                                        <p:strVal val="visible"/>
                                      </p:to>
                                    </p:set>
                                    <p:animEffect filter="fade" transition="in">
                                      <p:cBhvr>
                                        <p:cTn dur="1000"/>
                                        <p:tgtEl>
                                          <p:spTgt spid="14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pic>
        <p:nvPicPr>
          <p:cNvPr id="153" name="Google Shape;153;p24"/>
          <p:cNvPicPr preferRelativeResize="0"/>
          <p:nvPr/>
        </p:nvPicPr>
        <p:blipFill rotWithShape="1">
          <a:blip r:embed="rId3">
            <a:alphaModFix/>
          </a:blip>
          <a:srcRect b="0" l="0" r="0" t="10321"/>
          <a:stretch/>
        </p:blipFill>
        <p:spPr>
          <a:xfrm>
            <a:off x="1071975" y="960201"/>
            <a:ext cx="6519549" cy="3876198"/>
          </a:xfrm>
          <a:prstGeom prst="rect">
            <a:avLst/>
          </a:prstGeom>
          <a:noFill/>
          <a:ln>
            <a:noFill/>
          </a:ln>
        </p:spPr>
      </p:pic>
      <p:sp>
        <p:nvSpPr>
          <p:cNvPr id="154" name="Google Shape;154;p24"/>
          <p:cNvSpPr/>
          <p:nvPr/>
        </p:nvSpPr>
        <p:spPr>
          <a:xfrm>
            <a:off x="1204225" y="1199325"/>
            <a:ext cx="6245400" cy="302400"/>
          </a:xfrm>
          <a:prstGeom prst="rect">
            <a:avLst/>
          </a:prstGeom>
          <a:noFill/>
          <a:ln cap="flat" cmpd="sng" w="38100">
            <a:solidFill>
              <a:srgbClr val="FF000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24"/>
          <p:cNvSpPr txBox="1"/>
          <p:nvPr>
            <p:ph type="title"/>
          </p:nvPr>
        </p:nvSpPr>
        <p:spPr>
          <a:xfrm>
            <a:off x="311700" y="2130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PM via Integration Management</a:t>
            </a:r>
            <a:endParaRPr/>
          </a:p>
        </p:txBody>
      </p:sp>
      <p:pic>
        <p:nvPicPr>
          <p:cNvPr id="156" name="Google Shape;156;p24"/>
          <p:cNvPicPr preferRelativeResize="0"/>
          <p:nvPr/>
        </p:nvPicPr>
        <p:blipFill>
          <a:blip r:embed="rId4">
            <a:alphaModFix/>
          </a:blip>
          <a:stretch>
            <a:fillRect/>
          </a:stretch>
        </p:blipFill>
        <p:spPr>
          <a:xfrm>
            <a:off x="108525" y="1649975"/>
            <a:ext cx="8839203" cy="809803"/>
          </a:xfrm>
          <a:prstGeom prst="rect">
            <a:avLst/>
          </a:prstGeom>
          <a:noFill/>
          <a:ln>
            <a:noFill/>
          </a:ln>
        </p:spPr>
      </p:pic>
      <p:sp>
        <p:nvSpPr>
          <p:cNvPr id="157" name="Google Shape;157;p24"/>
          <p:cNvSpPr txBox="1"/>
          <p:nvPr/>
        </p:nvSpPr>
        <p:spPr>
          <a:xfrm>
            <a:off x="823950" y="2856950"/>
            <a:ext cx="6440400" cy="3276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a:t>PMBOK and Project Management via the Integration Process Group</a:t>
            </a:r>
            <a:endParaRPr/>
          </a:p>
        </p:txBody>
      </p:sp>
      <p:sp>
        <p:nvSpPr>
          <p:cNvPr id="158" name="Google Shape;158;p24"/>
          <p:cNvSpPr txBox="1"/>
          <p:nvPr/>
        </p:nvSpPr>
        <p:spPr>
          <a:xfrm>
            <a:off x="835475" y="3236200"/>
            <a:ext cx="5075100" cy="3276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Clr>
                <a:schemeClr val="dk1"/>
              </a:buClr>
              <a:buSzPts val="1400"/>
              <a:buChar char="●"/>
            </a:pPr>
            <a:r>
              <a:rPr lang="en">
                <a:solidFill>
                  <a:schemeClr val="dk1"/>
                </a:solidFill>
              </a:rPr>
              <a:t>The first phase is “initiating” </a:t>
            </a:r>
            <a:endParaRPr/>
          </a:p>
        </p:txBody>
      </p:sp>
      <p:sp>
        <p:nvSpPr>
          <p:cNvPr id="159" name="Google Shape;159;p24"/>
          <p:cNvSpPr txBox="1"/>
          <p:nvPr/>
        </p:nvSpPr>
        <p:spPr>
          <a:xfrm>
            <a:off x="835475" y="3680875"/>
            <a:ext cx="6974700" cy="3276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Clr>
                <a:schemeClr val="dk1"/>
              </a:buClr>
              <a:buSzPts val="1400"/>
              <a:buChar char="●"/>
            </a:pPr>
            <a:r>
              <a:rPr lang="en">
                <a:solidFill>
                  <a:schemeClr val="dk1"/>
                </a:solidFill>
              </a:rPr>
              <a:t>The first process for integration  is to develop the project charter</a:t>
            </a:r>
            <a:endParaRPr/>
          </a:p>
        </p:txBody>
      </p:sp>
      <p:sp>
        <p:nvSpPr>
          <p:cNvPr id="160" name="Google Shape;160;p24"/>
          <p:cNvSpPr/>
          <p:nvPr/>
        </p:nvSpPr>
        <p:spPr>
          <a:xfrm>
            <a:off x="1223725" y="1764875"/>
            <a:ext cx="1248000" cy="3024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24"/>
          <p:cNvSpPr/>
          <p:nvPr/>
        </p:nvSpPr>
        <p:spPr>
          <a:xfrm>
            <a:off x="1223725" y="2081175"/>
            <a:ext cx="1248000" cy="302400"/>
          </a:xfrm>
          <a:prstGeom prst="rect">
            <a:avLst/>
          </a:prstGeom>
          <a:noFill/>
          <a:ln cap="flat" cmpd="sng" w="38100">
            <a:solidFill>
              <a:srgbClr val="E69138"/>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24"/>
          <p:cNvSpPr txBox="1"/>
          <p:nvPr/>
        </p:nvSpPr>
        <p:spPr>
          <a:xfrm>
            <a:off x="835475" y="4138075"/>
            <a:ext cx="6974700" cy="3276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Clr>
                <a:schemeClr val="dk1"/>
              </a:buClr>
              <a:buSzPts val="1400"/>
              <a:buChar char="●"/>
            </a:pPr>
            <a:r>
              <a:rPr lang="en">
                <a:solidFill>
                  <a:schemeClr val="dk1"/>
                </a:solidFill>
              </a:rPr>
              <a:t>Stakeholder management also kicks off with stakeholder identification</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000"/>
                                          </p:stCondLst>
                                        </p:cTn>
                                        <p:tgtEl>
                                          <p:spTgt spid="153"/>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000"/>
                                          </p:stCondLst>
                                        </p:cTn>
                                        <p:tgtEl>
                                          <p:spTgt spid="15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6"/>
                                        </p:tgtEl>
                                        <p:attrNameLst>
                                          <p:attrName>style.visibility</p:attrName>
                                        </p:attrNameLst>
                                      </p:cBhvr>
                                      <p:to>
                                        <p:strVal val="visible"/>
                                      </p:to>
                                    </p:set>
                                    <p:animEffect filter="fade" transition="in">
                                      <p:cBhvr>
                                        <p:cTn dur="1000"/>
                                        <p:tgtEl>
                                          <p:spTgt spid="156"/>
                                        </p:tgtEl>
                                      </p:cBhvr>
                                    </p:animEffect>
                                  </p:childTnLst>
                                </p:cTn>
                              </p:par>
                              <p:par>
                                <p:cTn fill="hold" nodeType="withEffect" presetClass="entr" presetID="10" presetSubtype="0">
                                  <p:stCondLst>
                                    <p:cond delay="0"/>
                                  </p:stCondLst>
                                  <p:childTnLst>
                                    <p:set>
                                      <p:cBhvr>
                                        <p:cTn dur="1" fill="hold">
                                          <p:stCondLst>
                                            <p:cond delay="0"/>
                                          </p:stCondLst>
                                        </p:cTn>
                                        <p:tgtEl>
                                          <p:spTgt spid="157"/>
                                        </p:tgtEl>
                                        <p:attrNameLst>
                                          <p:attrName>style.visibility</p:attrName>
                                        </p:attrNameLst>
                                      </p:cBhvr>
                                      <p:to>
                                        <p:strVal val="visible"/>
                                      </p:to>
                                    </p:set>
                                    <p:animEffect filter="fade" transition="in">
                                      <p:cBhvr>
                                        <p:cTn dur="1000"/>
                                        <p:tgtEl>
                                          <p:spTgt spid="15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0"/>
                                        </p:tgtEl>
                                        <p:attrNameLst>
                                          <p:attrName>style.visibility</p:attrName>
                                        </p:attrNameLst>
                                      </p:cBhvr>
                                      <p:to>
                                        <p:strVal val="visible"/>
                                      </p:to>
                                    </p:set>
                                    <p:animEffect filter="fade" transition="in">
                                      <p:cBhvr>
                                        <p:cTn dur="1000"/>
                                        <p:tgtEl>
                                          <p:spTgt spid="160"/>
                                        </p:tgtEl>
                                      </p:cBhvr>
                                    </p:animEffect>
                                  </p:childTnLst>
                                </p:cTn>
                              </p:par>
                              <p:par>
                                <p:cTn fill="hold" nodeType="withEffect" presetClass="entr" presetID="1" presetSubtype="0">
                                  <p:stCondLst>
                                    <p:cond delay="0"/>
                                  </p:stCondLst>
                                  <p:childTnLst>
                                    <p:set>
                                      <p:cBhvr>
                                        <p:cTn dur="1" fill="hold">
                                          <p:stCondLst>
                                            <p:cond delay="0"/>
                                          </p:stCondLst>
                                        </p:cTn>
                                        <p:tgtEl>
                                          <p:spTgt spid="15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1"/>
                                        </p:tgtEl>
                                        <p:attrNameLst>
                                          <p:attrName>style.visibility</p:attrName>
                                        </p:attrNameLst>
                                      </p:cBhvr>
                                      <p:to>
                                        <p:strVal val="visible"/>
                                      </p:to>
                                    </p:set>
                                    <p:animEffect filter="fade" transition="in">
                                      <p:cBhvr>
                                        <p:cTn dur="1000"/>
                                        <p:tgtEl>
                                          <p:spTgt spid="161"/>
                                        </p:tgtEl>
                                      </p:cBhvr>
                                    </p:animEffect>
                                  </p:childTnLst>
                                </p:cTn>
                              </p:par>
                              <p:par>
                                <p:cTn fill="hold" nodeType="withEffect" presetClass="entr" presetID="1" presetSubtype="0">
                                  <p:stCondLst>
                                    <p:cond delay="0"/>
                                  </p:stCondLst>
                                  <p:childTnLst>
                                    <p:set>
                                      <p:cBhvr>
                                        <p:cTn dur="1" fill="hold">
                                          <p:stCondLst>
                                            <p:cond delay="0"/>
                                          </p:stCondLst>
                                        </p:cTn>
                                        <p:tgtEl>
                                          <p:spTgt spid="15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2"/>
                                        </p:tgtEl>
                                        <p:attrNameLst>
                                          <p:attrName>style.visibility</p:attrName>
                                        </p:attrNameLst>
                                      </p:cBhvr>
                                      <p:to>
                                        <p:strVal val="visible"/>
                                      </p:to>
                                    </p:set>
                                    <p:animEffect filter="fade" transition="in">
                                      <p:cBhvr>
                                        <p:cTn dur="1000"/>
                                        <p:tgtEl>
                                          <p:spTgt spid="16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25"/>
          <p:cNvSpPr txBox="1"/>
          <p:nvPr/>
        </p:nvSpPr>
        <p:spPr>
          <a:xfrm>
            <a:off x="139350" y="1546800"/>
            <a:ext cx="8865300" cy="1250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lang="en" sz="5400">
                <a:solidFill>
                  <a:schemeClr val="accent3"/>
                </a:solidFill>
                <a:latin typeface="Alfa Slab One"/>
                <a:ea typeface="Alfa Slab One"/>
                <a:cs typeface="Alfa Slab One"/>
                <a:sym typeface="Alfa Slab One"/>
              </a:rPr>
              <a:t>Project Charter</a:t>
            </a:r>
            <a:r>
              <a:rPr lang="en" sz="5400">
                <a:solidFill>
                  <a:schemeClr val="accent3"/>
                </a:solidFill>
                <a:latin typeface="Alfa Slab One"/>
                <a:ea typeface="Alfa Slab One"/>
                <a:cs typeface="Alfa Slab One"/>
                <a:sym typeface="Alfa Slab One"/>
              </a:rPr>
              <a:t> </a:t>
            </a:r>
            <a:endParaRPr sz="2400"/>
          </a:p>
        </p:txBody>
      </p:sp>
      <p:pic>
        <p:nvPicPr>
          <p:cNvPr id="168" name="Google Shape;168;p25"/>
          <p:cNvPicPr preferRelativeResize="0"/>
          <p:nvPr/>
        </p:nvPicPr>
        <p:blipFill>
          <a:blip r:embed="rId3">
            <a:alphaModFix/>
          </a:blip>
          <a:stretch>
            <a:fillRect/>
          </a:stretch>
        </p:blipFill>
        <p:spPr>
          <a:xfrm>
            <a:off x="2514600" y="2949300"/>
            <a:ext cx="3646750" cy="20418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26"/>
          <p:cNvSpPr txBox="1"/>
          <p:nvPr>
            <p:ph type="title"/>
          </p:nvPr>
        </p:nvSpPr>
        <p:spPr>
          <a:xfrm>
            <a:off x="311700" y="2130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Why Initiate with a Project Charter?</a:t>
            </a:r>
            <a:endParaRPr/>
          </a:p>
        </p:txBody>
      </p:sp>
      <p:sp>
        <p:nvSpPr>
          <p:cNvPr id="174" name="Google Shape;174;p26"/>
          <p:cNvSpPr txBox="1"/>
          <p:nvPr/>
        </p:nvSpPr>
        <p:spPr>
          <a:xfrm>
            <a:off x="311700" y="898000"/>
            <a:ext cx="7849800" cy="2590800"/>
          </a:xfrm>
          <a:prstGeom prst="rect">
            <a:avLst/>
          </a:prstGeom>
          <a:noFill/>
          <a:ln>
            <a:noFill/>
          </a:ln>
        </p:spPr>
        <p:txBody>
          <a:bodyPr anchorCtr="0" anchor="t" bIns="91425" lIns="91425" spcFirstLastPara="1" rIns="91425" wrap="square" tIns="91425">
            <a:noAutofit/>
          </a:bodyPr>
          <a:lstStyle/>
          <a:p>
            <a:pPr indent="-173037" lvl="0" marL="227012" marR="0" rtl="0" algn="l">
              <a:lnSpc>
                <a:spcPct val="150000"/>
              </a:lnSpc>
              <a:spcBef>
                <a:spcPts val="0"/>
              </a:spcBef>
              <a:spcAft>
                <a:spcPts val="0"/>
              </a:spcAft>
              <a:buSzPts val="1400"/>
              <a:buChar char="•"/>
            </a:pPr>
            <a:r>
              <a:rPr lang="en">
                <a:solidFill>
                  <a:schemeClr val="dk2"/>
                </a:solidFill>
                <a:latin typeface="Proxima Nova"/>
                <a:ea typeface="Proxima Nova"/>
                <a:cs typeface="Proxima Nova"/>
                <a:sym typeface="Proxima Nova"/>
              </a:rPr>
              <a:t>Establishes baseline for measuring progress, setting expectations and identifying success</a:t>
            </a:r>
            <a:endParaRPr>
              <a:solidFill>
                <a:schemeClr val="dk2"/>
              </a:solidFill>
              <a:latin typeface="Proxima Nova"/>
              <a:ea typeface="Proxima Nova"/>
              <a:cs typeface="Proxima Nova"/>
              <a:sym typeface="Proxima Nova"/>
            </a:endParaRPr>
          </a:p>
          <a:p>
            <a:pPr indent="-173037" lvl="0" marL="227012" marR="0" rtl="0" algn="l">
              <a:lnSpc>
                <a:spcPct val="150000"/>
              </a:lnSpc>
              <a:spcBef>
                <a:spcPts val="0"/>
              </a:spcBef>
              <a:spcAft>
                <a:spcPts val="0"/>
              </a:spcAft>
              <a:buSzPts val="1400"/>
              <a:buChar char="•"/>
            </a:pPr>
            <a:r>
              <a:rPr lang="en">
                <a:solidFill>
                  <a:schemeClr val="dk2"/>
                </a:solidFill>
                <a:latin typeface="Proxima Nova"/>
                <a:ea typeface="Proxima Nova"/>
                <a:cs typeface="Proxima Nova"/>
                <a:sym typeface="Proxima Nova"/>
              </a:rPr>
              <a:t>“Authorizes” the project by identifying support from the sponsor*</a:t>
            </a:r>
            <a:endParaRPr>
              <a:solidFill>
                <a:schemeClr val="dk2"/>
              </a:solidFill>
              <a:latin typeface="Proxima Nova"/>
              <a:ea typeface="Proxima Nova"/>
              <a:cs typeface="Proxima Nova"/>
              <a:sym typeface="Proxima Nova"/>
            </a:endParaRPr>
          </a:p>
          <a:p>
            <a:pPr indent="-173037" lvl="0" marL="227012" marR="0" rtl="0" algn="l">
              <a:lnSpc>
                <a:spcPct val="150000"/>
              </a:lnSpc>
              <a:spcBef>
                <a:spcPts val="0"/>
              </a:spcBef>
              <a:spcAft>
                <a:spcPts val="0"/>
              </a:spcAft>
              <a:buSzPts val="1400"/>
              <a:buChar char="•"/>
            </a:pPr>
            <a:r>
              <a:rPr lang="en">
                <a:solidFill>
                  <a:schemeClr val="dk2"/>
                </a:solidFill>
                <a:latin typeface="Proxima Nova"/>
                <a:ea typeface="Proxima Nova"/>
                <a:cs typeface="Proxima Nova"/>
                <a:sym typeface="Proxima Nova"/>
              </a:rPr>
              <a:t>Seeks consolidated, summary level, goal statements &amp; constraints shared by all stakeholders</a:t>
            </a:r>
            <a:endParaRPr>
              <a:solidFill>
                <a:schemeClr val="dk2"/>
              </a:solidFill>
              <a:latin typeface="Proxima Nova"/>
              <a:ea typeface="Proxima Nova"/>
              <a:cs typeface="Proxima Nova"/>
              <a:sym typeface="Proxima Nova"/>
            </a:endParaRPr>
          </a:p>
          <a:p>
            <a:pPr indent="-173037" lvl="0" marL="227012" marR="0" rtl="0" algn="l">
              <a:lnSpc>
                <a:spcPct val="150000"/>
              </a:lnSpc>
              <a:spcBef>
                <a:spcPts val="0"/>
              </a:spcBef>
              <a:spcAft>
                <a:spcPts val="0"/>
              </a:spcAft>
              <a:buSzPts val="1400"/>
              <a:buChar char="•"/>
            </a:pPr>
            <a:r>
              <a:rPr lang="en">
                <a:solidFill>
                  <a:schemeClr val="dk2"/>
                </a:solidFill>
                <a:latin typeface="Proxima Nova"/>
                <a:ea typeface="Proxima Nova"/>
                <a:cs typeface="Proxima Nova"/>
                <a:sym typeface="Proxima Nova"/>
              </a:rPr>
              <a:t>Assumed to be estimates with some +/- variance in schedule/scope to be elaborated.</a:t>
            </a:r>
            <a:endParaRPr>
              <a:solidFill>
                <a:schemeClr val="dk2"/>
              </a:solidFill>
              <a:latin typeface="Proxima Nova"/>
              <a:ea typeface="Proxima Nova"/>
              <a:cs typeface="Proxima Nova"/>
              <a:sym typeface="Proxima Nova"/>
            </a:endParaRPr>
          </a:p>
          <a:p>
            <a:pPr indent="-176212" lvl="1" marL="571500" marR="0" rtl="0" algn="l">
              <a:lnSpc>
                <a:spcPct val="150000"/>
              </a:lnSpc>
              <a:spcBef>
                <a:spcPts val="0"/>
              </a:spcBef>
              <a:spcAft>
                <a:spcPts val="0"/>
              </a:spcAft>
              <a:buSzPts val="1400"/>
              <a:buChar char="▪"/>
            </a:pPr>
            <a:r>
              <a:rPr lang="en">
                <a:solidFill>
                  <a:schemeClr val="dk2"/>
                </a:solidFill>
                <a:latin typeface="Proxima Nova"/>
                <a:ea typeface="Proxima Nova"/>
                <a:cs typeface="Proxima Nova"/>
                <a:sym typeface="Proxima Nova"/>
              </a:rPr>
              <a:t>However, explicit constraints, risks and scopes are included where known. </a:t>
            </a:r>
            <a:endParaRPr>
              <a:solidFill>
                <a:schemeClr val="dk2"/>
              </a:solidFill>
              <a:latin typeface="Proxima Nova"/>
              <a:ea typeface="Proxima Nova"/>
              <a:cs typeface="Proxima Nova"/>
              <a:sym typeface="Proxima Nova"/>
            </a:endParaRPr>
          </a:p>
          <a:p>
            <a:pPr indent="0" lvl="0" marL="0" marR="0" rtl="0" algn="l">
              <a:lnSpc>
                <a:spcPct val="150000"/>
              </a:lnSpc>
              <a:spcBef>
                <a:spcPts val="0"/>
              </a:spcBef>
              <a:spcAft>
                <a:spcPts val="0"/>
              </a:spcAft>
              <a:buNone/>
            </a:pPr>
            <a:r>
              <a:t/>
            </a:r>
            <a:endParaRPr>
              <a:solidFill>
                <a:schemeClr val="dk2"/>
              </a:solidFill>
              <a:latin typeface="Proxima Nova"/>
              <a:ea typeface="Proxima Nova"/>
              <a:cs typeface="Proxima Nova"/>
              <a:sym typeface="Proxima Nova"/>
            </a:endParaRPr>
          </a:p>
          <a:p>
            <a:pPr indent="0" lvl="0" marL="0" marR="0" rtl="0" algn="l">
              <a:lnSpc>
                <a:spcPct val="150000"/>
              </a:lnSpc>
              <a:spcBef>
                <a:spcPts val="0"/>
              </a:spcBef>
              <a:spcAft>
                <a:spcPts val="0"/>
              </a:spcAft>
              <a:buNone/>
            </a:pPr>
            <a:r>
              <a:rPr lang="en" sz="1150">
                <a:solidFill>
                  <a:srgbClr val="222222"/>
                </a:solidFill>
              </a:rPr>
              <a:t> A clear vision must bound exploration.</a:t>
            </a:r>
            <a:endParaRPr>
              <a:solidFill>
                <a:schemeClr val="dk2"/>
              </a:solidFill>
              <a:latin typeface="Proxima Nova"/>
              <a:ea typeface="Proxima Nova"/>
              <a:cs typeface="Proxima Nova"/>
              <a:sym typeface="Proxima Nova"/>
            </a:endParaRPr>
          </a:p>
        </p:txBody>
      </p:sp>
      <p:sp>
        <p:nvSpPr>
          <p:cNvPr id="175" name="Google Shape;175;p26"/>
          <p:cNvSpPr txBox="1"/>
          <p:nvPr/>
        </p:nvSpPr>
        <p:spPr>
          <a:xfrm>
            <a:off x="484525" y="3755200"/>
            <a:ext cx="7849800" cy="916500"/>
          </a:xfrm>
          <a:prstGeom prst="rect">
            <a:avLst/>
          </a:prstGeom>
          <a:noFill/>
          <a:ln>
            <a:noFill/>
          </a:ln>
        </p:spPr>
        <p:txBody>
          <a:bodyPr anchorCtr="0" anchor="t" bIns="91425" lIns="91425" spcFirstLastPara="1" rIns="91425" wrap="square" tIns="91425">
            <a:noAutofit/>
          </a:bodyPr>
          <a:lstStyle/>
          <a:p>
            <a:pPr indent="0" lvl="0" marL="0" marR="0" rtl="0" algn="l">
              <a:lnSpc>
                <a:spcPct val="150000"/>
              </a:lnSpc>
              <a:spcBef>
                <a:spcPts val="0"/>
              </a:spcBef>
              <a:spcAft>
                <a:spcPts val="0"/>
              </a:spcAft>
              <a:buNone/>
            </a:pPr>
            <a:r>
              <a:rPr b="1" lang="en">
                <a:solidFill>
                  <a:schemeClr val="dk2"/>
                </a:solidFill>
                <a:latin typeface="Proxima Nova"/>
                <a:ea typeface="Proxima Nova"/>
                <a:cs typeface="Proxima Nova"/>
                <a:sym typeface="Proxima Nova"/>
              </a:rPr>
              <a:t>*Sponsor</a:t>
            </a:r>
            <a:r>
              <a:rPr lang="en">
                <a:solidFill>
                  <a:schemeClr val="dk2"/>
                </a:solidFill>
                <a:latin typeface="Proxima Nova"/>
                <a:ea typeface="Proxima Nova"/>
                <a:cs typeface="Proxima Nova"/>
                <a:sym typeface="Proxima Nova"/>
              </a:rPr>
              <a:t> - Usually the person who controls the funding for the project or represents the person(s) who does.  </a:t>
            </a:r>
            <a:endParaRPr>
              <a:solidFill>
                <a:schemeClr val="dk2"/>
              </a:solidFill>
              <a:latin typeface="Proxima Nova"/>
              <a:ea typeface="Proxima Nova"/>
              <a:cs typeface="Proxima Nova"/>
              <a:sym typeface="Proxima Nova"/>
            </a:endParaRPr>
          </a:p>
          <a:p>
            <a:pPr indent="0" lvl="0" marL="0" marR="0" rtl="0" algn="l">
              <a:lnSpc>
                <a:spcPct val="150000"/>
              </a:lnSpc>
              <a:spcBef>
                <a:spcPts val="0"/>
              </a:spcBef>
              <a:spcAft>
                <a:spcPts val="0"/>
              </a:spcAft>
              <a:buNone/>
            </a:pPr>
            <a:r>
              <a:t/>
            </a:r>
            <a:endParaRPr>
              <a:solidFill>
                <a:schemeClr val="dk2"/>
              </a:solidFill>
              <a:latin typeface="Proxima Nova"/>
              <a:ea typeface="Proxima Nova"/>
              <a:cs typeface="Proxima Nova"/>
              <a:sym typeface="Proxima Nova"/>
            </a:endParaRPr>
          </a:p>
          <a:p>
            <a:pPr indent="0" lvl="0" marL="0" marR="0" rtl="0" algn="l">
              <a:lnSpc>
                <a:spcPct val="150000"/>
              </a:lnSpc>
              <a:spcBef>
                <a:spcPts val="0"/>
              </a:spcBef>
              <a:spcAft>
                <a:spcPts val="0"/>
              </a:spcAft>
              <a:buNone/>
            </a:pPr>
            <a:r>
              <a:rPr b="1" i="1" lang="en">
                <a:solidFill>
                  <a:schemeClr val="dk2"/>
                </a:solidFill>
                <a:latin typeface="Proxima Nova"/>
                <a:ea typeface="Proxima Nova"/>
                <a:cs typeface="Proxima Nova"/>
                <a:sym typeface="Proxima Nova"/>
              </a:rPr>
              <a:t>Further Investigation:</a:t>
            </a:r>
            <a:r>
              <a:rPr lang="en">
                <a:solidFill>
                  <a:schemeClr val="dk2"/>
                </a:solidFill>
                <a:latin typeface="Proxima Nova"/>
                <a:ea typeface="Proxima Nova"/>
                <a:cs typeface="Proxima Nova"/>
                <a:sym typeface="Proxima Nova"/>
              </a:rPr>
              <a:t> https://www.pmi.org/learning/library/charter-selling-project-7473</a:t>
            </a:r>
            <a:endParaRPr>
              <a:solidFill>
                <a:schemeClr val="dk2"/>
              </a:solidFill>
              <a:latin typeface="Proxima Nova"/>
              <a:ea typeface="Proxima Nova"/>
              <a:cs typeface="Proxima Nova"/>
              <a:sym typeface="Proxima Nova"/>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27"/>
          <p:cNvSpPr txBox="1"/>
          <p:nvPr>
            <p:ph type="title"/>
          </p:nvPr>
        </p:nvSpPr>
        <p:spPr>
          <a:xfrm>
            <a:off x="311700" y="2130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Here’s some tiny charters</a:t>
            </a:r>
            <a:endParaRPr/>
          </a:p>
        </p:txBody>
      </p:sp>
      <p:pic>
        <p:nvPicPr>
          <p:cNvPr id="181" name="Google Shape;181;p27"/>
          <p:cNvPicPr preferRelativeResize="0"/>
          <p:nvPr/>
        </p:nvPicPr>
        <p:blipFill>
          <a:blip r:embed="rId3">
            <a:alphaModFix/>
          </a:blip>
          <a:stretch>
            <a:fillRect/>
          </a:stretch>
        </p:blipFill>
        <p:spPr>
          <a:xfrm>
            <a:off x="189424" y="1006550"/>
            <a:ext cx="4985549" cy="2799375"/>
          </a:xfrm>
          <a:prstGeom prst="rect">
            <a:avLst/>
          </a:prstGeom>
          <a:noFill/>
          <a:ln cap="flat" cmpd="sng" w="9525">
            <a:solidFill>
              <a:srgbClr val="000000"/>
            </a:solidFill>
            <a:prstDash val="solid"/>
            <a:round/>
            <a:headEnd len="sm" w="sm" type="none"/>
            <a:tailEnd len="sm" w="sm" type="none"/>
          </a:ln>
        </p:spPr>
      </p:pic>
      <p:pic>
        <p:nvPicPr>
          <p:cNvPr id="182" name="Google Shape;182;p27"/>
          <p:cNvPicPr preferRelativeResize="0"/>
          <p:nvPr/>
        </p:nvPicPr>
        <p:blipFill>
          <a:blip r:embed="rId4">
            <a:alphaModFix/>
          </a:blip>
          <a:stretch>
            <a:fillRect/>
          </a:stretch>
        </p:blipFill>
        <p:spPr>
          <a:xfrm>
            <a:off x="5302874" y="1993850"/>
            <a:ext cx="3619500" cy="2543175"/>
          </a:xfrm>
          <a:prstGeom prst="rect">
            <a:avLst/>
          </a:prstGeom>
          <a:noFill/>
          <a:ln>
            <a:noFill/>
          </a:ln>
        </p:spPr>
      </p:pic>
      <p:sp>
        <p:nvSpPr>
          <p:cNvPr id="183" name="Google Shape;183;p27"/>
          <p:cNvSpPr/>
          <p:nvPr/>
        </p:nvSpPr>
        <p:spPr>
          <a:xfrm>
            <a:off x="6275625" y="1993850"/>
            <a:ext cx="2067900" cy="1020900"/>
          </a:xfrm>
          <a:prstGeom prst="wedgeEllipseCallout">
            <a:avLst>
              <a:gd fmla="val -31877" name="adj1"/>
              <a:gd fmla="val 90393"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000"/>
              <a:t>“</a:t>
            </a:r>
            <a:r>
              <a:rPr lang="en" sz="1000"/>
              <a:t>We’ve gone over the requirements and Bill here will run the </a:t>
            </a:r>
            <a:r>
              <a:rPr lang="en" sz="1000"/>
              <a:t>awesome</a:t>
            </a:r>
            <a:r>
              <a:rPr lang="en" sz="1000"/>
              <a:t> facial hair project.“</a:t>
            </a:r>
            <a:endParaRPr sz="10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28"/>
          <p:cNvSpPr txBox="1"/>
          <p:nvPr>
            <p:ph type="title"/>
          </p:nvPr>
        </p:nvSpPr>
        <p:spPr>
          <a:xfrm>
            <a:off x="210350" y="325600"/>
            <a:ext cx="87390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 bigger charter</a:t>
            </a:r>
            <a:endParaRPr/>
          </a:p>
        </p:txBody>
      </p:sp>
      <p:pic>
        <p:nvPicPr>
          <p:cNvPr id="189" name="Google Shape;189;p28"/>
          <p:cNvPicPr preferRelativeResize="0"/>
          <p:nvPr/>
        </p:nvPicPr>
        <p:blipFill>
          <a:blip r:embed="rId3">
            <a:alphaModFix/>
          </a:blip>
          <a:stretch>
            <a:fillRect/>
          </a:stretch>
        </p:blipFill>
        <p:spPr>
          <a:xfrm>
            <a:off x="5246900" y="1018676"/>
            <a:ext cx="2024424" cy="2078900"/>
          </a:xfrm>
          <a:prstGeom prst="rect">
            <a:avLst/>
          </a:prstGeom>
          <a:noFill/>
          <a:ln>
            <a:noFill/>
          </a:ln>
        </p:spPr>
      </p:pic>
      <p:pic>
        <p:nvPicPr>
          <p:cNvPr id="190" name="Google Shape;190;p28"/>
          <p:cNvPicPr preferRelativeResize="0"/>
          <p:nvPr/>
        </p:nvPicPr>
        <p:blipFill>
          <a:blip r:embed="rId4">
            <a:alphaModFix/>
          </a:blip>
          <a:stretch>
            <a:fillRect/>
          </a:stretch>
        </p:blipFill>
        <p:spPr>
          <a:xfrm>
            <a:off x="7114337" y="1142877"/>
            <a:ext cx="1898199" cy="1954699"/>
          </a:xfrm>
          <a:prstGeom prst="rect">
            <a:avLst/>
          </a:prstGeom>
          <a:noFill/>
          <a:ln>
            <a:noFill/>
          </a:ln>
        </p:spPr>
      </p:pic>
      <p:pic>
        <p:nvPicPr>
          <p:cNvPr id="191" name="Google Shape;191;p28"/>
          <p:cNvPicPr preferRelativeResize="0"/>
          <p:nvPr/>
        </p:nvPicPr>
        <p:blipFill>
          <a:blip r:embed="rId5">
            <a:alphaModFix/>
          </a:blip>
          <a:stretch>
            <a:fillRect/>
          </a:stretch>
        </p:blipFill>
        <p:spPr>
          <a:xfrm>
            <a:off x="2169350" y="3280106"/>
            <a:ext cx="1626300" cy="1840470"/>
          </a:xfrm>
          <a:prstGeom prst="rect">
            <a:avLst/>
          </a:prstGeom>
          <a:noFill/>
          <a:ln>
            <a:noFill/>
          </a:ln>
        </p:spPr>
      </p:pic>
      <p:pic>
        <p:nvPicPr>
          <p:cNvPr id="192" name="Google Shape;192;p28"/>
          <p:cNvPicPr preferRelativeResize="0"/>
          <p:nvPr/>
        </p:nvPicPr>
        <p:blipFill>
          <a:blip r:embed="rId6">
            <a:alphaModFix/>
          </a:blip>
          <a:stretch>
            <a:fillRect/>
          </a:stretch>
        </p:blipFill>
        <p:spPr>
          <a:xfrm>
            <a:off x="392776" y="3201300"/>
            <a:ext cx="1601882" cy="1919275"/>
          </a:xfrm>
          <a:prstGeom prst="rect">
            <a:avLst/>
          </a:prstGeom>
          <a:noFill/>
          <a:ln>
            <a:noFill/>
          </a:ln>
        </p:spPr>
      </p:pic>
      <p:pic>
        <p:nvPicPr>
          <p:cNvPr id="193" name="Google Shape;193;p28"/>
          <p:cNvPicPr preferRelativeResize="0"/>
          <p:nvPr/>
        </p:nvPicPr>
        <p:blipFill>
          <a:blip r:embed="rId7">
            <a:alphaModFix/>
          </a:blip>
          <a:stretch>
            <a:fillRect/>
          </a:stretch>
        </p:blipFill>
        <p:spPr>
          <a:xfrm>
            <a:off x="4086675" y="3201301"/>
            <a:ext cx="2071222" cy="1919274"/>
          </a:xfrm>
          <a:prstGeom prst="rect">
            <a:avLst/>
          </a:prstGeom>
          <a:noFill/>
          <a:ln>
            <a:noFill/>
          </a:ln>
        </p:spPr>
      </p:pic>
      <p:pic>
        <p:nvPicPr>
          <p:cNvPr id="194" name="Google Shape;194;p28"/>
          <p:cNvPicPr preferRelativeResize="0"/>
          <p:nvPr/>
        </p:nvPicPr>
        <p:blipFill>
          <a:blip r:embed="rId8">
            <a:alphaModFix/>
          </a:blip>
          <a:stretch>
            <a:fillRect/>
          </a:stretch>
        </p:blipFill>
        <p:spPr>
          <a:xfrm>
            <a:off x="6642772" y="3086000"/>
            <a:ext cx="1901297" cy="2034576"/>
          </a:xfrm>
          <a:prstGeom prst="rect">
            <a:avLst/>
          </a:prstGeom>
          <a:noFill/>
          <a:ln>
            <a:noFill/>
          </a:ln>
        </p:spPr>
      </p:pic>
      <p:pic>
        <p:nvPicPr>
          <p:cNvPr id="195" name="Google Shape;195;p28"/>
          <p:cNvPicPr preferRelativeResize="0"/>
          <p:nvPr/>
        </p:nvPicPr>
        <p:blipFill>
          <a:blip r:embed="rId9">
            <a:alphaModFix/>
          </a:blip>
          <a:stretch>
            <a:fillRect/>
          </a:stretch>
        </p:blipFill>
        <p:spPr>
          <a:xfrm>
            <a:off x="269600" y="1094300"/>
            <a:ext cx="1664525" cy="2003276"/>
          </a:xfrm>
          <a:prstGeom prst="rect">
            <a:avLst/>
          </a:prstGeom>
          <a:noFill/>
          <a:ln>
            <a:noFill/>
          </a:ln>
        </p:spPr>
      </p:pic>
      <p:pic>
        <p:nvPicPr>
          <p:cNvPr id="196" name="Google Shape;196;p28"/>
          <p:cNvPicPr preferRelativeResize="0"/>
          <p:nvPr/>
        </p:nvPicPr>
        <p:blipFill>
          <a:blip r:embed="rId10">
            <a:alphaModFix/>
          </a:blip>
          <a:stretch>
            <a:fillRect/>
          </a:stretch>
        </p:blipFill>
        <p:spPr>
          <a:xfrm>
            <a:off x="1992602" y="1178300"/>
            <a:ext cx="1701501" cy="1919276"/>
          </a:xfrm>
          <a:prstGeom prst="rect">
            <a:avLst/>
          </a:prstGeom>
          <a:noFill/>
          <a:ln>
            <a:noFill/>
          </a:ln>
        </p:spPr>
      </p:pic>
      <p:pic>
        <p:nvPicPr>
          <p:cNvPr id="197" name="Google Shape;197;p28"/>
          <p:cNvPicPr preferRelativeResize="0"/>
          <p:nvPr/>
        </p:nvPicPr>
        <p:blipFill>
          <a:blip r:embed="rId11">
            <a:alphaModFix/>
          </a:blip>
          <a:stretch>
            <a:fillRect/>
          </a:stretch>
        </p:blipFill>
        <p:spPr>
          <a:xfrm>
            <a:off x="3718200" y="1142877"/>
            <a:ext cx="1626307" cy="195469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29"/>
          <p:cNvSpPr txBox="1"/>
          <p:nvPr>
            <p:ph type="title"/>
          </p:nvPr>
        </p:nvSpPr>
        <p:spPr>
          <a:xfrm>
            <a:off x="311700" y="2130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Develop Project Charter PMBOK Process</a:t>
            </a:r>
            <a:endParaRPr/>
          </a:p>
        </p:txBody>
      </p:sp>
      <p:sp>
        <p:nvSpPr>
          <p:cNvPr id="203" name="Google Shape;203;p29"/>
          <p:cNvSpPr txBox="1"/>
          <p:nvPr/>
        </p:nvSpPr>
        <p:spPr>
          <a:xfrm>
            <a:off x="134925" y="752500"/>
            <a:ext cx="7849800" cy="2013000"/>
          </a:xfrm>
          <a:prstGeom prst="rect">
            <a:avLst/>
          </a:prstGeom>
          <a:noFill/>
          <a:ln>
            <a:noFill/>
          </a:ln>
        </p:spPr>
        <p:txBody>
          <a:bodyPr anchorCtr="0" anchor="t" bIns="91425" lIns="91425" spcFirstLastPara="1" rIns="91425" wrap="square" tIns="91425">
            <a:noAutofit/>
          </a:bodyPr>
          <a:lstStyle/>
          <a:p>
            <a:pPr indent="0" lvl="0" marL="0" marR="0" rtl="0" algn="l">
              <a:lnSpc>
                <a:spcPct val="150000"/>
              </a:lnSpc>
              <a:spcBef>
                <a:spcPts val="0"/>
              </a:spcBef>
              <a:spcAft>
                <a:spcPts val="0"/>
              </a:spcAft>
              <a:buNone/>
            </a:pPr>
            <a:r>
              <a:rPr b="1" lang="en" u="sng">
                <a:solidFill>
                  <a:schemeClr val="dk2"/>
                </a:solidFill>
                <a:latin typeface="Proxima Nova"/>
                <a:ea typeface="Proxima Nova"/>
                <a:cs typeface="Proxima Nova"/>
                <a:sym typeface="Proxima Nova"/>
              </a:rPr>
              <a:t>Tools</a:t>
            </a:r>
            <a:endParaRPr b="1" u="sng">
              <a:solidFill>
                <a:schemeClr val="dk2"/>
              </a:solidFill>
              <a:latin typeface="Proxima Nova"/>
              <a:ea typeface="Proxima Nova"/>
              <a:cs typeface="Proxima Nova"/>
              <a:sym typeface="Proxima Nova"/>
            </a:endParaRPr>
          </a:p>
          <a:p>
            <a:pPr indent="-173037" lvl="0" marL="227012" marR="0" rtl="0" algn="l">
              <a:lnSpc>
                <a:spcPct val="150000"/>
              </a:lnSpc>
              <a:spcBef>
                <a:spcPts val="0"/>
              </a:spcBef>
              <a:spcAft>
                <a:spcPts val="0"/>
              </a:spcAft>
              <a:buSzPts val="1400"/>
              <a:buAutoNum type="arabicPeriod"/>
            </a:pPr>
            <a:r>
              <a:rPr b="1" lang="en">
                <a:solidFill>
                  <a:schemeClr val="dk2"/>
                </a:solidFill>
                <a:latin typeface="Proxima Nova"/>
                <a:ea typeface="Proxima Nova"/>
                <a:cs typeface="Proxima Nova"/>
                <a:sym typeface="Proxima Nova"/>
              </a:rPr>
              <a:t>“Expert Judgement”</a:t>
            </a:r>
            <a:endParaRPr b="1">
              <a:solidFill>
                <a:schemeClr val="dk2"/>
              </a:solidFill>
              <a:latin typeface="Proxima Nova"/>
              <a:ea typeface="Proxima Nova"/>
              <a:cs typeface="Proxima Nova"/>
              <a:sym typeface="Proxima Nova"/>
            </a:endParaRPr>
          </a:p>
          <a:p>
            <a:pPr indent="-176212" lvl="1" marL="571500" marR="0" rtl="0" algn="l">
              <a:lnSpc>
                <a:spcPct val="150000"/>
              </a:lnSpc>
              <a:spcBef>
                <a:spcPts val="0"/>
              </a:spcBef>
              <a:spcAft>
                <a:spcPts val="0"/>
              </a:spcAft>
              <a:buSzPts val="1400"/>
              <a:buChar char="▪"/>
            </a:pPr>
            <a:r>
              <a:rPr lang="en">
                <a:solidFill>
                  <a:schemeClr val="dk2"/>
                </a:solidFill>
                <a:latin typeface="Proxima Nova"/>
                <a:ea typeface="Proxima Nova"/>
                <a:cs typeface="Proxima Nova"/>
                <a:sym typeface="Proxima Nova"/>
              </a:rPr>
              <a:t>Sponsor(s), key stakeholders, organization subject matter experts, you?</a:t>
            </a:r>
            <a:endParaRPr>
              <a:solidFill>
                <a:schemeClr val="dk2"/>
              </a:solidFill>
              <a:latin typeface="Proxima Nova"/>
              <a:ea typeface="Proxima Nova"/>
              <a:cs typeface="Proxima Nova"/>
              <a:sym typeface="Proxima Nova"/>
            </a:endParaRPr>
          </a:p>
          <a:p>
            <a:pPr indent="-176212" lvl="1" marL="571500" marR="0" rtl="0" algn="l">
              <a:lnSpc>
                <a:spcPct val="150000"/>
              </a:lnSpc>
              <a:spcBef>
                <a:spcPts val="0"/>
              </a:spcBef>
              <a:spcAft>
                <a:spcPts val="0"/>
              </a:spcAft>
              <a:buSzPts val="1400"/>
              <a:buChar char="▪"/>
            </a:pPr>
            <a:r>
              <a:rPr lang="en">
                <a:solidFill>
                  <a:schemeClr val="dk2"/>
                </a:solidFill>
                <a:latin typeface="Proxima Nova"/>
                <a:ea typeface="Proxima Nova"/>
                <a:cs typeface="Proxima Nova"/>
                <a:sym typeface="Proxima Nova"/>
              </a:rPr>
              <a:t>Consultants, support organizations...</a:t>
            </a:r>
            <a:endParaRPr>
              <a:solidFill>
                <a:schemeClr val="dk2"/>
              </a:solidFill>
              <a:latin typeface="Proxima Nova"/>
              <a:ea typeface="Proxima Nova"/>
              <a:cs typeface="Proxima Nova"/>
              <a:sym typeface="Proxima Nova"/>
            </a:endParaRPr>
          </a:p>
          <a:p>
            <a:pPr indent="-173037" lvl="0" marL="227012" marR="0" rtl="0" algn="l">
              <a:lnSpc>
                <a:spcPct val="150000"/>
              </a:lnSpc>
              <a:spcBef>
                <a:spcPts val="0"/>
              </a:spcBef>
              <a:spcAft>
                <a:spcPts val="0"/>
              </a:spcAft>
              <a:buSzPts val="1400"/>
              <a:buAutoNum type="arabicPeriod"/>
            </a:pPr>
            <a:r>
              <a:rPr b="1" lang="en">
                <a:solidFill>
                  <a:schemeClr val="dk2"/>
                </a:solidFill>
                <a:latin typeface="Proxima Nova"/>
                <a:ea typeface="Proxima Nova"/>
                <a:cs typeface="Proxima Nova"/>
                <a:sym typeface="Proxima Nova"/>
              </a:rPr>
              <a:t>Facilitation techniques</a:t>
            </a:r>
            <a:endParaRPr b="1">
              <a:solidFill>
                <a:schemeClr val="dk2"/>
              </a:solidFill>
              <a:latin typeface="Proxima Nova"/>
              <a:ea typeface="Proxima Nova"/>
              <a:cs typeface="Proxima Nova"/>
              <a:sym typeface="Proxima Nova"/>
            </a:endParaRPr>
          </a:p>
          <a:p>
            <a:pPr indent="-176212" lvl="1" marL="571500" marR="0" rtl="0" algn="l">
              <a:lnSpc>
                <a:spcPct val="150000"/>
              </a:lnSpc>
              <a:spcBef>
                <a:spcPts val="0"/>
              </a:spcBef>
              <a:spcAft>
                <a:spcPts val="0"/>
              </a:spcAft>
              <a:buClr>
                <a:schemeClr val="dk2"/>
              </a:buClr>
              <a:buSzPts val="1400"/>
              <a:buFont typeface="Proxima Nova"/>
              <a:buChar char="▪"/>
            </a:pPr>
            <a:r>
              <a:rPr lang="en">
                <a:solidFill>
                  <a:schemeClr val="dk2"/>
                </a:solidFill>
                <a:latin typeface="Proxima Nova"/>
                <a:ea typeface="Proxima Nova"/>
                <a:cs typeface="Proxima Nova"/>
                <a:sym typeface="Proxima Nova"/>
              </a:rPr>
              <a:t>Brainstorming, interviewing, conflict resolution….</a:t>
            </a:r>
            <a:endParaRPr>
              <a:solidFill>
                <a:schemeClr val="dk2"/>
              </a:solidFill>
              <a:latin typeface="Proxima Nova"/>
              <a:ea typeface="Proxima Nova"/>
              <a:cs typeface="Proxima Nova"/>
              <a:sym typeface="Proxima Nova"/>
            </a:endParaRPr>
          </a:p>
        </p:txBody>
      </p:sp>
      <p:sp>
        <p:nvSpPr>
          <p:cNvPr id="204" name="Google Shape;204;p29"/>
          <p:cNvSpPr txBox="1"/>
          <p:nvPr/>
        </p:nvSpPr>
        <p:spPr>
          <a:xfrm>
            <a:off x="134925" y="2872825"/>
            <a:ext cx="2966700" cy="201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Input to Process</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160337" lvl="0" marL="227012" rtl="0" algn="l">
              <a:spcBef>
                <a:spcPts val="0"/>
              </a:spcBef>
              <a:spcAft>
                <a:spcPts val="0"/>
              </a:spcAft>
              <a:buClr>
                <a:schemeClr val="dk1"/>
              </a:buClr>
              <a:buSzPts val="1200"/>
              <a:buChar char="•"/>
            </a:pPr>
            <a:r>
              <a:rPr lang="en" sz="1200">
                <a:solidFill>
                  <a:schemeClr val="dk1"/>
                </a:solidFill>
              </a:rPr>
              <a:t>Project Statement of Work</a:t>
            </a:r>
            <a:endParaRPr sz="1200">
              <a:solidFill>
                <a:schemeClr val="dk1"/>
              </a:solidFill>
            </a:endParaRPr>
          </a:p>
          <a:p>
            <a:pPr indent="-163512" lvl="1" marL="571500" rtl="0" algn="l">
              <a:spcBef>
                <a:spcPts val="0"/>
              </a:spcBef>
              <a:spcAft>
                <a:spcPts val="0"/>
              </a:spcAft>
              <a:buClr>
                <a:schemeClr val="dk1"/>
              </a:buClr>
              <a:buSzPts val="1200"/>
              <a:buChar char="▪"/>
            </a:pPr>
            <a:r>
              <a:rPr lang="en" sz="1200">
                <a:solidFill>
                  <a:schemeClr val="dk1"/>
                </a:solidFill>
              </a:rPr>
              <a:t>Business Need and Product Scope Definition </a:t>
            </a:r>
            <a:endParaRPr sz="1200">
              <a:solidFill>
                <a:schemeClr val="dk1"/>
              </a:solidFill>
            </a:endParaRPr>
          </a:p>
          <a:p>
            <a:pPr indent="-160337" lvl="0" marL="227012" rtl="0" algn="l">
              <a:spcBef>
                <a:spcPts val="0"/>
              </a:spcBef>
              <a:spcAft>
                <a:spcPts val="0"/>
              </a:spcAft>
              <a:buClr>
                <a:schemeClr val="dk1"/>
              </a:buClr>
              <a:buSzPts val="1200"/>
              <a:buChar char="•"/>
            </a:pPr>
            <a:r>
              <a:rPr lang="en" sz="1200">
                <a:solidFill>
                  <a:schemeClr val="dk1"/>
                </a:solidFill>
              </a:rPr>
              <a:t>Business Case</a:t>
            </a:r>
            <a:endParaRPr sz="1200">
              <a:solidFill>
                <a:schemeClr val="dk1"/>
              </a:solidFill>
            </a:endParaRPr>
          </a:p>
          <a:p>
            <a:pPr indent="-160337" lvl="0" marL="227012" rtl="0" algn="l">
              <a:spcBef>
                <a:spcPts val="0"/>
              </a:spcBef>
              <a:spcAft>
                <a:spcPts val="0"/>
              </a:spcAft>
              <a:buClr>
                <a:schemeClr val="dk1"/>
              </a:buClr>
              <a:buSzPts val="1200"/>
              <a:buChar char="•"/>
            </a:pPr>
            <a:r>
              <a:rPr lang="en" sz="1200">
                <a:solidFill>
                  <a:schemeClr val="dk1"/>
                </a:solidFill>
              </a:rPr>
              <a:t>Agreements/Contract</a:t>
            </a:r>
            <a:endParaRPr sz="1200">
              <a:solidFill>
                <a:schemeClr val="dk1"/>
              </a:solidFill>
            </a:endParaRPr>
          </a:p>
          <a:p>
            <a:pPr indent="-160337" lvl="0" marL="227012" rtl="0" algn="l">
              <a:spcBef>
                <a:spcPts val="0"/>
              </a:spcBef>
              <a:spcAft>
                <a:spcPts val="0"/>
              </a:spcAft>
              <a:buClr>
                <a:schemeClr val="dk1"/>
              </a:buClr>
              <a:buSzPts val="1200"/>
              <a:buChar char="•"/>
            </a:pPr>
            <a:r>
              <a:rPr lang="en" sz="1200">
                <a:solidFill>
                  <a:schemeClr val="dk1"/>
                </a:solidFill>
              </a:rPr>
              <a:t>Enterprise Environmental Factors</a:t>
            </a:r>
            <a:endParaRPr sz="1200">
              <a:solidFill>
                <a:schemeClr val="dk1"/>
              </a:solidFill>
            </a:endParaRPr>
          </a:p>
          <a:p>
            <a:pPr indent="-160337" lvl="0" marL="227012" rtl="0" algn="l">
              <a:spcBef>
                <a:spcPts val="0"/>
              </a:spcBef>
              <a:spcAft>
                <a:spcPts val="0"/>
              </a:spcAft>
              <a:buClr>
                <a:schemeClr val="dk1"/>
              </a:buClr>
              <a:buSzPts val="1200"/>
              <a:buChar char="•"/>
            </a:pPr>
            <a:r>
              <a:rPr lang="en" sz="1200">
                <a:solidFill>
                  <a:schemeClr val="dk1"/>
                </a:solidFill>
              </a:rPr>
              <a:t>Organizational Process Assets</a:t>
            </a:r>
            <a:endParaRPr sz="1200"/>
          </a:p>
        </p:txBody>
      </p:sp>
      <p:sp>
        <p:nvSpPr>
          <p:cNvPr id="205" name="Google Shape;205;p29"/>
          <p:cNvSpPr txBox="1"/>
          <p:nvPr/>
        </p:nvSpPr>
        <p:spPr>
          <a:xfrm>
            <a:off x="5956675" y="2872825"/>
            <a:ext cx="2647500" cy="188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dk1"/>
                </a:solidFill>
              </a:rPr>
              <a:t>Outputs from Process</a:t>
            </a:r>
            <a:endParaRPr u="sng">
              <a:solidFill>
                <a:schemeClr val="dk1"/>
              </a:solidFill>
            </a:endParaRPr>
          </a:p>
          <a:p>
            <a:pPr indent="0" lvl="0" marL="0" rtl="0" algn="l">
              <a:spcBef>
                <a:spcPts val="0"/>
              </a:spcBef>
              <a:spcAft>
                <a:spcPts val="0"/>
              </a:spcAft>
              <a:buNone/>
            </a:pPr>
            <a:r>
              <a:t/>
            </a:r>
            <a:endParaRPr u="sng">
              <a:solidFill>
                <a:schemeClr val="dk1"/>
              </a:solidFill>
            </a:endParaRPr>
          </a:p>
          <a:p>
            <a:pPr indent="-160337" lvl="0" marL="227012" marR="0" rtl="0" algn="l">
              <a:lnSpc>
                <a:spcPct val="100000"/>
              </a:lnSpc>
              <a:spcBef>
                <a:spcPts val="0"/>
              </a:spcBef>
              <a:spcAft>
                <a:spcPts val="0"/>
              </a:spcAft>
              <a:buClr>
                <a:schemeClr val="dk1"/>
              </a:buClr>
              <a:buSzPts val="1200"/>
              <a:buChar char="•"/>
            </a:pPr>
            <a:r>
              <a:rPr lang="en" sz="1200">
                <a:solidFill>
                  <a:schemeClr val="dk1"/>
                </a:solidFill>
              </a:rPr>
              <a:t>Project Purpose or Justification</a:t>
            </a:r>
            <a:endParaRPr sz="1200">
              <a:solidFill>
                <a:schemeClr val="dk1"/>
              </a:solidFill>
            </a:endParaRPr>
          </a:p>
          <a:p>
            <a:pPr indent="-160337" lvl="0" marL="227012" marR="0" rtl="0" algn="l">
              <a:lnSpc>
                <a:spcPct val="100000"/>
              </a:lnSpc>
              <a:spcBef>
                <a:spcPts val="0"/>
              </a:spcBef>
              <a:spcAft>
                <a:spcPts val="0"/>
              </a:spcAft>
              <a:buClr>
                <a:schemeClr val="dk1"/>
              </a:buClr>
              <a:buSzPts val="1200"/>
              <a:buChar char="•"/>
            </a:pPr>
            <a:r>
              <a:rPr lang="en" sz="1200">
                <a:solidFill>
                  <a:schemeClr val="dk1"/>
                </a:solidFill>
              </a:rPr>
              <a:t>Measurable Project Objectives</a:t>
            </a:r>
            <a:endParaRPr sz="1200">
              <a:solidFill>
                <a:schemeClr val="dk1"/>
              </a:solidFill>
            </a:endParaRPr>
          </a:p>
          <a:p>
            <a:pPr indent="-160337" lvl="0" marL="227012" marR="0" rtl="0" algn="l">
              <a:lnSpc>
                <a:spcPct val="100000"/>
              </a:lnSpc>
              <a:spcBef>
                <a:spcPts val="0"/>
              </a:spcBef>
              <a:spcAft>
                <a:spcPts val="0"/>
              </a:spcAft>
              <a:buClr>
                <a:schemeClr val="dk1"/>
              </a:buClr>
              <a:buSzPts val="1200"/>
              <a:buChar char="•"/>
            </a:pPr>
            <a:r>
              <a:rPr lang="en" sz="1200">
                <a:solidFill>
                  <a:schemeClr val="dk1"/>
                </a:solidFill>
              </a:rPr>
              <a:t>High-level Requirements</a:t>
            </a:r>
            <a:endParaRPr sz="1200">
              <a:solidFill>
                <a:schemeClr val="dk1"/>
              </a:solidFill>
            </a:endParaRPr>
          </a:p>
          <a:p>
            <a:pPr indent="-160337" lvl="0" marL="227012" marR="0" rtl="0" algn="l">
              <a:lnSpc>
                <a:spcPct val="100000"/>
              </a:lnSpc>
              <a:spcBef>
                <a:spcPts val="0"/>
              </a:spcBef>
              <a:spcAft>
                <a:spcPts val="0"/>
              </a:spcAft>
              <a:buClr>
                <a:schemeClr val="dk1"/>
              </a:buClr>
              <a:buSzPts val="1200"/>
              <a:buChar char="•"/>
            </a:pPr>
            <a:r>
              <a:rPr lang="en" sz="1200">
                <a:solidFill>
                  <a:schemeClr val="dk1"/>
                </a:solidFill>
              </a:rPr>
              <a:t>High-level Project Description</a:t>
            </a:r>
            <a:endParaRPr sz="1200">
              <a:solidFill>
                <a:schemeClr val="dk1"/>
              </a:solidFill>
            </a:endParaRPr>
          </a:p>
          <a:p>
            <a:pPr indent="-160337" lvl="0" marL="227012" marR="0" rtl="0" algn="l">
              <a:lnSpc>
                <a:spcPct val="100000"/>
              </a:lnSpc>
              <a:spcBef>
                <a:spcPts val="0"/>
              </a:spcBef>
              <a:spcAft>
                <a:spcPts val="0"/>
              </a:spcAft>
              <a:buClr>
                <a:schemeClr val="dk1"/>
              </a:buClr>
              <a:buSzPts val="1200"/>
              <a:buChar char="•"/>
            </a:pPr>
            <a:r>
              <a:rPr lang="en" sz="1200">
                <a:solidFill>
                  <a:schemeClr val="dk1"/>
                </a:solidFill>
              </a:rPr>
              <a:t>High-level Risks</a:t>
            </a:r>
            <a:endParaRPr sz="1200">
              <a:solidFill>
                <a:schemeClr val="dk1"/>
              </a:solidFill>
            </a:endParaRPr>
          </a:p>
          <a:p>
            <a:pPr indent="-160337" lvl="0" marL="227012" marR="0" rtl="0" algn="l">
              <a:lnSpc>
                <a:spcPct val="100000"/>
              </a:lnSpc>
              <a:spcBef>
                <a:spcPts val="0"/>
              </a:spcBef>
              <a:spcAft>
                <a:spcPts val="0"/>
              </a:spcAft>
              <a:buClr>
                <a:schemeClr val="dk1"/>
              </a:buClr>
              <a:buSzPts val="1200"/>
              <a:buChar char="•"/>
            </a:pPr>
            <a:r>
              <a:rPr lang="en" sz="1200">
                <a:solidFill>
                  <a:schemeClr val="dk1"/>
                </a:solidFill>
              </a:rPr>
              <a:t>Summary Milestone Schedule</a:t>
            </a:r>
            <a:endParaRPr sz="1200">
              <a:solidFill>
                <a:schemeClr val="dk1"/>
              </a:solidFill>
            </a:endParaRPr>
          </a:p>
          <a:p>
            <a:pPr indent="-160337" lvl="0" marL="227012" marR="0" rtl="0" algn="l">
              <a:lnSpc>
                <a:spcPct val="100000"/>
              </a:lnSpc>
              <a:spcBef>
                <a:spcPts val="0"/>
              </a:spcBef>
              <a:spcAft>
                <a:spcPts val="0"/>
              </a:spcAft>
              <a:buClr>
                <a:schemeClr val="dk1"/>
              </a:buClr>
              <a:buSzPts val="1200"/>
              <a:buChar char="•"/>
            </a:pPr>
            <a:r>
              <a:rPr lang="en" sz="1200">
                <a:solidFill>
                  <a:schemeClr val="dk1"/>
                </a:solidFill>
              </a:rPr>
              <a:t>Summary Budget</a:t>
            </a:r>
            <a:endParaRPr/>
          </a:p>
          <a:p>
            <a:pPr indent="0" lvl="0" marL="227012" rtl="0" algn="l">
              <a:spcBef>
                <a:spcPts val="0"/>
              </a:spcBef>
              <a:spcAft>
                <a:spcPts val="0"/>
              </a:spcAft>
              <a:buNone/>
            </a:pPr>
            <a:r>
              <a:t/>
            </a:r>
            <a:endParaRPr/>
          </a:p>
        </p:txBody>
      </p:sp>
      <p:cxnSp>
        <p:nvCxnSpPr>
          <p:cNvPr id="206" name="Google Shape;206;p29"/>
          <p:cNvCxnSpPr/>
          <p:nvPr/>
        </p:nvCxnSpPr>
        <p:spPr>
          <a:xfrm flipH="1" rot="10800000">
            <a:off x="3547475" y="3889800"/>
            <a:ext cx="1583100" cy="6600"/>
          </a:xfrm>
          <a:prstGeom prst="straightConnector1">
            <a:avLst/>
          </a:prstGeom>
          <a:noFill/>
          <a:ln cap="flat" cmpd="sng" w="38100">
            <a:solidFill>
              <a:schemeClr val="dk2"/>
            </a:solidFill>
            <a:prstDash val="solid"/>
            <a:round/>
            <a:headEnd len="med" w="med" type="none"/>
            <a:tailEnd len="med" w="med" type="stealth"/>
          </a:ln>
        </p:spPr>
      </p:cxn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30"/>
          <p:cNvSpPr txBox="1"/>
          <p:nvPr>
            <p:ph type="title"/>
          </p:nvPr>
        </p:nvSpPr>
        <p:spPr>
          <a:xfrm>
            <a:off x="323888" y="2066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Inputs to develop a charter</a:t>
            </a:r>
            <a:endParaRPr/>
          </a:p>
        </p:txBody>
      </p:sp>
      <p:sp>
        <p:nvSpPr>
          <p:cNvPr id="212" name="Google Shape;212;p30"/>
          <p:cNvSpPr txBox="1"/>
          <p:nvPr/>
        </p:nvSpPr>
        <p:spPr>
          <a:xfrm>
            <a:off x="299525" y="746050"/>
            <a:ext cx="7849800" cy="4261800"/>
          </a:xfrm>
          <a:prstGeom prst="rect">
            <a:avLst/>
          </a:prstGeom>
          <a:noFill/>
          <a:ln>
            <a:noFill/>
          </a:ln>
        </p:spPr>
        <p:txBody>
          <a:bodyPr anchorCtr="0" anchor="t" bIns="91425" lIns="91425" spcFirstLastPara="1" rIns="91425" wrap="square" tIns="91425">
            <a:noAutofit/>
          </a:bodyPr>
          <a:lstStyle/>
          <a:p>
            <a:pPr indent="-173037" lvl="0" marL="227012" marR="0" rtl="0" algn="l">
              <a:lnSpc>
                <a:spcPct val="150000"/>
              </a:lnSpc>
              <a:spcBef>
                <a:spcPts val="0"/>
              </a:spcBef>
              <a:spcAft>
                <a:spcPts val="0"/>
              </a:spcAft>
              <a:buSzPts val="1400"/>
              <a:buChar char="•"/>
            </a:pPr>
            <a:r>
              <a:rPr b="1" lang="en" u="sng">
                <a:solidFill>
                  <a:schemeClr val="dk2"/>
                </a:solidFill>
                <a:latin typeface="Proxima Nova"/>
                <a:ea typeface="Proxima Nova"/>
                <a:cs typeface="Proxima Nova"/>
                <a:sym typeface="Proxima Nova"/>
              </a:rPr>
              <a:t>Project SOW - Business Need - Scope Definition</a:t>
            </a:r>
            <a:endParaRPr b="1" u="sng">
              <a:solidFill>
                <a:schemeClr val="dk2"/>
              </a:solidFill>
              <a:latin typeface="Proxima Nova"/>
              <a:ea typeface="Proxima Nova"/>
              <a:cs typeface="Proxima Nova"/>
              <a:sym typeface="Proxima Nova"/>
            </a:endParaRPr>
          </a:p>
          <a:p>
            <a:pPr indent="-176212" lvl="1" marL="571500" marR="0" rtl="0" algn="l">
              <a:lnSpc>
                <a:spcPct val="150000"/>
              </a:lnSpc>
              <a:spcBef>
                <a:spcPts val="0"/>
              </a:spcBef>
              <a:spcAft>
                <a:spcPts val="0"/>
              </a:spcAft>
              <a:buSzPts val="1400"/>
              <a:buChar char="▪"/>
            </a:pPr>
            <a:r>
              <a:rPr lang="en">
                <a:solidFill>
                  <a:schemeClr val="dk2"/>
                </a:solidFill>
                <a:latin typeface="Proxima Nova"/>
                <a:ea typeface="Proxima Nova"/>
                <a:cs typeface="Proxima Nova"/>
                <a:sym typeface="Proxima Nova"/>
              </a:rPr>
              <a:t>Source information about what the “measurable result” should be</a:t>
            </a:r>
            <a:endParaRPr>
              <a:solidFill>
                <a:schemeClr val="dk2"/>
              </a:solidFill>
              <a:latin typeface="Proxima Nova"/>
              <a:ea typeface="Proxima Nova"/>
              <a:cs typeface="Proxima Nova"/>
              <a:sym typeface="Proxima Nova"/>
            </a:endParaRPr>
          </a:p>
          <a:p>
            <a:pPr indent="-176212" lvl="1" marL="571500" marR="0" rtl="0" algn="l">
              <a:lnSpc>
                <a:spcPct val="150000"/>
              </a:lnSpc>
              <a:spcBef>
                <a:spcPts val="0"/>
              </a:spcBef>
              <a:spcAft>
                <a:spcPts val="0"/>
              </a:spcAft>
              <a:buSzPts val="1400"/>
              <a:buChar char="▪"/>
            </a:pPr>
            <a:r>
              <a:rPr lang="en">
                <a:solidFill>
                  <a:schemeClr val="dk2"/>
                </a:solidFill>
                <a:latin typeface="Proxima Nova"/>
                <a:ea typeface="Proxima Nova"/>
                <a:cs typeface="Proxima Nova"/>
                <a:sym typeface="Proxima Nova"/>
              </a:rPr>
              <a:t>Sponsor or </a:t>
            </a:r>
            <a:r>
              <a:rPr lang="en">
                <a:solidFill>
                  <a:schemeClr val="dk2"/>
                </a:solidFill>
                <a:latin typeface="Proxima Nova"/>
                <a:ea typeface="Proxima Nova"/>
                <a:cs typeface="Proxima Nova"/>
                <a:sym typeface="Proxima Nova"/>
              </a:rPr>
              <a:t>business</a:t>
            </a:r>
            <a:r>
              <a:rPr lang="en">
                <a:solidFill>
                  <a:schemeClr val="dk2"/>
                </a:solidFill>
                <a:latin typeface="Proxima Nova"/>
                <a:ea typeface="Proxima Nova"/>
                <a:cs typeface="Proxima Nova"/>
                <a:sym typeface="Proxima Nova"/>
              </a:rPr>
              <a:t> teams initial ideas about what is needed </a:t>
            </a:r>
            <a:endParaRPr>
              <a:solidFill>
                <a:schemeClr val="dk2"/>
              </a:solidFill>
              <a:latin typeface="Proxima Nova"/>
              <a:ea typeface="Proxima Nova"/>
              <a:cs typeface="Proxima Nova"/>
              <a:sym typeface="Proxima Nova"/>
            </a:endParaRPr>
          </a:p>
          <a:p>
            <a:pPr indent="-176212" lvl="1" marL="571500" marR="0" rtl="0" algn="l">
              <a:lnSpc>
                <a:spcPct val="150000"/>
              </a:lnSpc>
              <a:spcBef>
                <a:spcPts val="0"/>
              </a:spcBef>
              <a:spcAft>
                <a:spcPts val="0"/>
              </a:spcAft>
              <a:buSzPts val="1400"/>
              <a:buChar char="▪"/>
            </a:pPr>
            <a:r>
              <a:rPr lang="en">
                <a:solidFill>
                  <a:schemeClr val="dk2"/>
                </a:solidFill>
                <a:latin typeface="Proxima Nova"/>
                <a:ea typeface="Proxima Nova"/>
                <a:cs typeface="Proxima Nova"/>
                <a:sym typeface="Proxima Nova"/>
              </a:rPr>
              <a:t>Leads to other background information and stakeholder discovery</a:t>
            </a:r>
            <a:endParaRPr>
              <a:solidFill>
                <a:schemeClr val="dk2"/>
              </a:solidFill>
              <a:latin typeface="Proxima Nova"/>
              <a:ea typeface="Proxima Nova"/>
              <a:cs typeface="Proxima Nova"/>
              <a:sym typeface="Proxima Nova"/>
            </a:endParaRPr>
          </a:p>
          <a:p>
            <a:pPr indent="-176212" lvl="1" marL="571500" marR="0" rtl="0" algn="l">
              <a:lnSpc>
                <a:spcPct val="150000"/>
              </a:lnSpc>
              <a:spcBef>
                <a:spcPts val="0"/>
              </a:spcBef>
              <a:spcAft>
                <a:spcPts val="0"/>
              </a:spcAft>
              <a:buSzPts val="1400"/>
              <a:buChar char="▪"/>
            </a:pPr>
            <a:r>
              <a:rPr lang="en">
                <a:solidFill>
                  <a:schemeClr val="dk2"/>
                </a:solidFill>
                <a:latin typeface="Proxima Nova"/>
                <a:ea typeface="Proxima Nova"/>
                <a:cs typeface="Proxima Nova"/>
                <a:sym typeface="Proxima Nova"/>
              </a:rPr>
              <a:t>Identifying</a:t>
            </a:r>
            <a:r>
              <a:rPr lang="en">
                <a:solidFill>
                  <a:schemeClr val="dk2"/>
                </a:solidFill>
                <a:latin typeface="Proxima Nova"/>
                <a:ea typeface="Proxima Nova"/>
                <a:cs typeface="Proxima Nova"/>
                <a:sym typeface="Proxima Nova"/>
              </a:rPr>
              <a:t> stakeholders is a key process in initiation phase</a:t>
            </a:r>
            <a:endParaRPr>
              <a:solidFill>
                <a:schemeClr val="dk2"/>
              </a:solidFill>
              <a:latin typeface="Proxima Nova"/>
              <a:ea typeface="Proxima Nova"/>
              <a:cs typeface="Proxima Nova"/>
              <a:sym typeface="Proxima Nova"/>
            </a:endParaRPr>
          </a:p>
          <a:p>
            <a:pPr indent="-173037" lvl="0" marL="227012" marR="0" rtl="0" algn="l">
              <a:lnSpc>
                <a:spcPct val="150000"/>
              </a:lnSpc>
              <a:spcBef>
                <a:spcPts val="0"/>
              </a:spcBef>
              <a:spcAft>
                <a:spcPts val="0"/>
              </a:spcAft>
              <a:buSzPts val="1400"/>
              <a:buChar char="•"/>
            </a:pPr>
            <a:r>
              <a:rPr b="1" lang="en" u="sng">
                <a:solidFill>
                  <a:schemeClr val="dk2"/>
                </a:solidFill>
                <a:latin typeface="Proxima Nova"/>
                <a:ea typeface="Proxima Nova"/>
                <a:cs typeface="Proxima Nova"/>
                <a:sym typeface="Proxima Nova"/>
              </a:rPr>
              <a:t>Business Case </a:t>
            </a:r>
            <a:endParaRPr b="1" u="sng">
              <a:solidFill>
                <a:schemeClr val="dk2"/>
              </a:solidFill>
              <a:latin typeface="Proxima Nova"/>
              <a:ea typeface="Proxima Nova"/>
              <a:cs typeface="Proxima Nova"/>
              <a:sym typeface="Proxima Nova"/>
            </a:endParaRPr>
          </a:p>
          <a:p>
            <a:pPr indent="-176212" lvl="1" marL="571500" marR="0" rtl="0" algn="l">
              <a:lnSpc>
                <a:spcPct val="150000"/>
              </a:lnSpc>
              <a:spcBef>
                <a:spcPts val="0"/>
              </a:spcBef>
              <a:spcAft>
                <a:spcPts val="0"/>
              </a:spcAft>
              <a:buSzPts val="1400"/>
              <a:buChar char="▪"/>
            </a:pPr>
            <a:r>
              <a:rPr lang="en">
                <a:solidFill>
                  <a:schemeClr val="dk2"/>
                </a:solidFill>
                <a:latin typeface="Proxima Nova"/>
                <a:ea typeface="Proxima Nova"/>
                <a:cs typeface="Proxima Nova"/>
                <a:sym typeface="Proxima Nova"/>
              </a:rPr>
              <a:t>What is the justification for initiating the project?</a:t>
            </a:r>
            <a:endParaRPr>
              <a:solidFill>
                <a:schemeClr val="dk2"/>
              </a:solidFill>
              <a:latin typeface="Proxima Nova"/>
              <a:ea typeface="Proxima Nova"/>
              <a:cs typeface="Proxima Nova"/>
              <a:sym typeface="Proxima Nova"/>
            </a:endParaRPr>
          </a:p>
          <a:p>
            <a:pPr indent="-176212" lvl="1" marL="571500" marR="0" rtl="0" algn="l">
              <a:lnSpc>
                <a:spcPct val="150000"/>
              </a:lnSpc>
              <a:spcBef>
                <a:spcPts val="0"/>
              </a:spcBef>
              <a:spcAft>
                <a:spcPts val="0"/>
              </a:spcAft>
              <a:buSzPts val="1400"/>
              <a:buChar char="▪"/>
            </a:pPr>
            <a:r>
              <a:rPr lang="en">
                <a:solidFill>
                  <a:schemeClr val="dk2"/>
                </a:solidFill>
                <a:latin typeface="Proxima Nova"/>
                <a:ea typeface="Proxima Nova"/>
                <a:cs typeface="Proxima Nova"/>
                <a:sym typeface="Proxima Nova"/>
              </a:rPr>
              <a:t>Why is it valuable?</a:t>
            </a:r>
            <a:endParaRPr>
              <a:solidFill>
                <a:schemeClr val="dk2"/>
              </a:solidFill>
              <a:latin typeface="Proxima Nova"/>
              <a:ea typeface="Proxima Nova"/>
              <a:cs typeface="Proxima Nova"/>
              <a:sym typeface="Proxima Nova"/>
            </a:endParaRPr>
          </a:p>
          <a:p>
            <a:pPr indent="-176212" lvl="1" marL="571500" marR="0" rtl="0" algn="l">
              <a:lnSpc>
                <a:spcPct val="150000"/>
              </a:lnSpc>
              <a:spcBef>
                <a:spcPts val="0"/>
              </a:spcBef>
              <a:spcAft>
                <a:spcPts val="0"/>
              </a:spcAft>
              <a:buSzPts val="1400"/>
              <a:buChar char="▪"/>
            </a:pPr>
            <a:r>
              <a:rPr lang="en">
                <a:solidFill>
                  <a:schemeClr val="dk2"/>
                </a:solidFill>
                <a:latin typeface="Proxima Nova"/>
                <a:ea typeface="Proxima Nova"/>
                <a:cs typeface="Proxima Nova"/>
                <a:sym typeface="Proxima Nova"/>
              </a:rPr>
              <a:t>Helps to negotiate scope, prioritize against competition, and so on</a:t>
            </a:r>
            <a:endParaRPr>
              <a:solidFill>
                <a:schemeClr val="dk2"/>
              </a:solidFill>
              <a:latin typeface="Proxima Nova"/>
              <a:ea typeface="Proxima Nova"/>
              <a:cs typeface="Proxima Nova"/>
              <a:sym typeface="Proxima Nova"/>
            </a:endParaRPr>
          </a:p>
          <a:p>
            <a:pPr indent="-173037" lvl="0" marL="227012" marR="0" rtl="0" algn="l">
              <a:lnSpc>
                <a:spcPct val="150000"/>
              </a:lnSpc>
              <a:spcBef>
                <a:spcPts val="0"/>
              </a:spcBef>
              <a:spcAft>
                <a:spcPts val="0"/>
              </a:spcAft>
              <a:buSzPts val="1400"/>
              <a:buChar char="•"/>
            </a:pPr>
            <a:r>
              <a:rPr b="1" lang="en" u="sng">
                <a:solidFill>
                  <a:schemeClr val="dk2"/>
                </a:solidFill>
                <a:latin typeface="Proxima Nova"/>
                <a:ea typeface="Proxima Nova"/>
                <a:cs typeface="Proxima Nova"/>
                <a:sym typeface="Proxima Nova"/>
              </a:rPr>
              <a:t>Agreements/Contracts</a:t>
            </a:r>
            <a:endParaRPr b="1" u="sng">
              <a:solidFill>
                <a:schemeClr val="dk2"/>
              </a:solidFill>
              <a:latin typeface="Proxima Nova"/>
              <a:ea typeface="Proxima Nova"/>
              <a:cs typeface="Proxima Nova"/>
              <a:sym typeface="Proxima Nova"/>
            </a:endParaRPr>
          </a:p>
          <a:p>
            <a:pPr indent="-176212" lvl="1" marL="571500" marR="0" rtl="0" algn="l">
              <a:lnSpc>
                <a:spcPct val="150000"/>
              </a:lnSpc>
              <a:spcBef>
                <a:spcPts val="0"/>
              </a:spcBef>
              <a:spcAft>
                <a:spcPts val="0"/>
              </a:spcAft>
              <a:buSzPts val="1400"/>
              <a:buChar char="▪"/>
            </a:pPr>
            <a:r>
              <a:rPr lang="en">
                <a:solidFill>
                  <a:schemeClr val="dk2"/>
                </a:solidFill>
                <a:latin typeface="Proxima Nova"/>
                <a:ea typeface="Proxima Nova"/>
                <a:cs typeface="Proxima Nova"/>
                <a:sym typeface="Proxima Nova"/>
              </a:rPr>
              <a:t>Agreements could be existing informal understandings with internal/external parties</a:t>
            </a:r>
            <a:endParaRPr>
              <a:solidFill>
                <a:schemeClr val="dk2"/>
              </a:solidFill>
              <a:latin typeface="Proxima Nova"/>
              <a:ea typeface="Proxima Nova"/>
              <a:cs typeface="Proxima Nova"/>
              <a:sym typeface="Proxima Nova"/>
            </a:endParaRPr>
          </a:p>
          <a:p>
            <a:pPr indent="-176212" lvl="1" marL="571500" marR="0" rtl="0" algn="l">
              <a:lnSpc>
                <a:spcPct val="150000"/>
              </a:lnSpc>
              <a:spcBef>
                <a:spcPts val="0"/>
              </a:spcBef>
              <a:spcAft>
                <a:spcPts val="0"/>
              </a:spcAft>
              <a:buSzPts val="1400"/>
              <a:buChar char="▪"/>
            </a:pPr>
            <a:r>
              <a:rPr lang="en">
                <a:solidFill>
                  <a:schemeClr val="dk2"/>
                </a:solidFill>
                <a:latin typeface="Proxima Nova"/>
                <a:ea typeface="Proxima Nova"/>
                <a:cs typeface="Proxima Nova"/>
                <a:sym typeface="Proxima Nova"/>
              </a:rPr>
              <a:t>Contracts are formal, binding constraints</a:t>
            </a:r>
            <a:endParaRPr>
              <a:solidFill>
                <a:schemeClr val="dk2"/>
              </a:solidFill>
              <a:latin typeface="Proxima Nova"/>
              <a:ea typeface="Proxima Nova"/>
              <a:cs typeface="Proxima Nova"/>
              <a:sym typeface="Proxima Nova"/>
            </a:endParaRPr>
          </a:p>
          <a:p>
            <a:pPr indent="-176212" lvl="1" marL="571500" marR="0" rtl="0" algn="l">
              <a:lnSpc>
                <a:spcPct val="150000"/>
              </a:lnSpc>
              <a:spcBef>
                <a:spcPts val="0"/>
              </a:spcBef>
              <a:spcAft>
                <a:spcPts val="0"/>
              </a:spcAft>
              <a:buSzPts val="1400"/>
              <a:buChar char="▪"/>
            </a:pPr>
            <a:r>
              <a:rPr lang="en">
                <a:solidFill>
                  <a:schemeClr val="dk2"/>
                </a:solidFill>
                <a:latin typeface="Proxima Nova"/>
                <a:ea typeface="Proxima Nova"/>
                <a:cs typeface="Proxima Nova"/>
                <a:sym typeface="Proxima Nova"/>
              </a:rPr>
              <a:t>Both are key to identifying constraints and risks that will impact the project</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31"/>
          <p:cNvSpPr txBox="1"/>
          <p:nvPr>
            <p:ph type="title"/>
          </p:nvPr>
        </p:nvSpPr>
        <p:spPr>
          <a:xfrm>
            <a:off x="311700" y="606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More charter inputs...</a:t>
            </a:r>
            <a:endParaRPr/>
          </a:p>
        </p:txBody>
      </p:sp>
      <p:sp>
        <p:nvSpPr>
          <p:cNvPr id="218" name="Google Shape;218;p31"/>
          <p:cNvSpPr txBox="1"/>
          <p:nvPr/>
        </p:nvSpPr>
        <p:spPr>
          <a:xfrm>
            <a:off x="990275" y="4593725"/>
            <a:ext cx="7659000" cy="43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2"/>
                </a:solidFill>
                <a:latin typeface="Proxima Nova"/>
                <a:ea typeface="Proxima Nova"/>
                <a:cs typeface="Proxima Nova"/>
                <a:sym typeface="Proxima Nova"/>
              </a:rPr>
              <a:t>Further Investigation: </a:t>
            </a:r>
            <a:r>
              <a:rPr lang="en" sz="1000">
                <a:solidFill>
                  <a:schemeClr val="dk2"/>
                </a:solidFill>
                <a:latin typeface="Proxima Nova"/>
                <a:ea typeface="Proxima Nova"/>
                <a:cs typeface="Proxima Nova"/>
                <a:sym typeface="Proxima Nova"/>
              </a:rPr>
              <a:t>https://www.project-management-prepcast.com/pmp-exam/2-uncategorised/982-free-lesson-enterprise-environmental-factors</a:t>
            </a:r>
            <a:endParaRPr sz="1000">
              <a:solidFill>
                <a:schemeClr val="dk2"/>
              </a:solidFill>
              <a:latin typeface="Proxima Nova"/>
              <a:ea typeface="Proxima Nova"/>
              <a:cs typeface="Proxima Nova"/>
              <a:sym typeface="Proxima Nova"/>
            </a:endParaRPr>
          </a:p>
        </p:txBody>
      </p:sp>
      <p:pic>
        <p:nvPicPr>
          <p:cNvPr id="219" name="Google Shape;219;p31"/>
          <p:cNvPicPr preferRelativeResize="0"/>
          <p:nvPr/>
        </p:nvPicPr>
        <p:blipFill>
          <a:blip r:embed="rId3">
            <a:alphaModFix/>
          </a:blip>
          <a:stretch>
            <a:fillRect/>
          </a:stretch>
        </p:blipFill>
        <p:spPr>
          <a:xfrm>
            <a:off x="1063455" y="1924975"/>
            <a:ext cx="4011849" cy="2592550"/>
          </a:xfrm>
          <a:prstGeom prst="rect">
            <a:avLst/>
          </a:prstGeom>
          <a:noFill/>
          <a:ln>
            <a:noFill/>
          </a:ln>
        </p:spPr>
      </p:pic>
      <p:pic>
        <p:nvPicPr>
          <p:cNvPr id="220" name="Google Shape;220;p31"/>
          <p:cNvPicPr preferRelativeResize="0"/>
          <p:nvPr/>
        </p:nvPicPr>
        <p:blipFill>
          <a:blip r:embed="rId4">
            <a:alphaModFix/>
          </a:blip>
          <a:stretch>
            <a:fillRect/>
          </a:stretch>
        </p:blipFill>
        <p:spPr>
          <a:xfrm>
            <a:off x="5275850" y="1871350"/>
            <a:ext cx="3370132" cy="2646175"/>
          </a:xfrm>
          <a:prstGeom prst="rect">
            <a:avLst/>
          </a:prstGeom>
          <a:noFill/>
          <a:ln>
            <a:noFill/>
          </a:ln>
        </p:spPr>
      </p:pic>
      <p:pic>
        <p:nvPicPr>
          <p:cNvPr id="221" name="Google Shape;221;p31"/>
          <p:cNvPicPr preferRelativeResize="0"/>
          <p:nvPr/>
        </p:nvPicPr>
        <p:blipFill>
          <a:blip r:embed="rId5">
            <a:alphaModFix/>
          </a:blip>
          <a:stretch>
            <a:fillRect/>
          </a:stretch>
        </p:blipFill>
        <p:spPr>
          <a:xfrm>
            <a:off x="108100" y="839200"/>
            <a:ext cx="746850" cy="3617500"/>
          </a:xfrm>
          <a:prstGeom prst="rect">
            <a:avLst/>
          </a:prstGeom>
          <a:noFill/>
          <a:ln>
            <a:noFill/>
          </a:ln>
        </p:spPr>
      </p:pic>
      <p:sp>
        <p:nvSpPr>
          <p:cNvPr id="222" name="Google Shape;222;p31"/>
          <p:cNvSpPr txBox="1"/>
          <p:nvPr/>
        </p:nvSpPr>
        <p:spPr>
          <a:xfrm>
            <a:off x="906275" y="557175"/>
            <a:ext cx="8159400" cy="1288800"/>
          </a:xfrm>
          <a:prstGeom prst="rect">
            <a:avLst/>
          </a:prstGeom>
          <a:noFill/>
          <a:ln>
            <a:noFill/>
          </a:ln>
        </p:spPr>
        <p:txBody>
          <a:bodyPr anchorCtr="0" anchor="t" bIns="91425" lIns="91425" spcFirstLastPara="1" rIns="91425" wrap="square" tIns="91425">
            <a:noAutofit/>
          </a:bodyPr>
          <a:lstStyle/>
          <a:p>
            <a:pPr indent="-173037" lvl="0" marL="227012" marR="0" rtl="0" algn="l">
              <a:lnSpc>
                <a:spcPct val="150000"/>
              </a:lnSpc>
              <a:spcBef>
                <a:spcPts val="0"/>
              </a:spcBef>
              <a:spcAft>
                <a:spcPts val="0"/>
              </a:spcAft>
              <a:buSzPts val="1400"/>
              <a:buChar char="•"/>
            </a:pPr>
            <a:r>
              <a:rPr b="1" lang="en" u="sng">
                <a:solidFill>
                  <a:schemeClr val="dk2"/>
                </a:solidFill>
                <a:latin typeface="Proxima Nova"/>
                <a:ea typeface="Proxima Nova"/>
                <a:cs typeface="Proxima Nova"/>
                <a:sym typeface="Proxima Nova"/>
              </a:rPr>
              <a:t>Enterprise Environment Factors (EEF)</a:t>
            </a:r>
            <a:endParaRPr b="1" u="sng">
              <a:solidFill>
                <a:schemeClr val="dk2"/>
              </a:solidFill>
              <a:latin typeface="Proxima Nova"/>
              <a:ea typeface="Proxima Nova"/>
              <a:cs typeface="Proxima Nova"/>
              <a:sym typeface="Proxima Nova"/>
            </a:endParaRPr>
          </a:p>
          <a:p>
            <a:pPr indent="-163512" lvl="1" marL="571500" marR="0" rtl="0" algn="l">
              <a:lnSpc>
                <a:spcPct val="150000"/>
              </a:lnSpc>
              <a:spcBef>
                <a:spcPts val="0"/>
              </a:spcBef>
              <a:spcAft>
                <a:spcPts val="0"/>
              </a:spcAft>
              <a:buSzPts val="1200"/>
              <a:buChar char="▪"/>
            </a:pPr>
            <a:r>
              <a:rPr lang="en" sz="1200">
                <a:solidFill>
                  <a:schemeClr val="dk2"/>
                </a:solidFill>
                <a:latin typeface="Proxima Nova"/>
                <a:ea typeface="Proxima Nova"/>
                <a:cs typeface="Proxima Nova"/>
                <a:sym typeface="Proxima Nova"/>
              </a:rPr>
              <a:t> Conditions, not under the immediate control of the team, that influence, constrain or direct the project.</a:t>
            </a:r>
            <a:endParaRPr sz="1200">
              <a:solidFill>
                <a:schemeClr val="dk2"/>
              </a:solidFill>
              <a:latin typeface="Proxima Nova"/>
              <a:ea typeface="Proxima Nova"/>
              <a:cs typeface="Proxima Nova"/>
              <a:sym typeface="Proxima Nova"/>
            </a:endParaRPr>
          </a:p>
          <a:p>
            <a:pPr indent="-173037" lvl="0" marL="227012" marR="0" rtl="0" algn="l">
              <a:lnSpc>
                <a:spcPct val="150000"/>
              </a:lnSpc>
              <a:spcBef>
                <a:spcPts val="0"/>
              </a:spcBef>
              <a:spcAft>
                <a:spcPts val="0"/>
              </a:spcAft>
              <a:buSzPts val="1400"/>
              <a:buChar char="•"/>
            </a:pPr>
            <a:r>
              <a:rPr b="1" lang="en" u="sng">
                <a:solidFill>
                  <a:schemeClr val="dk2"/>
                </a:solidFill>
                <a:latin typeface="Proxima Nova"/>
                <a:ea typeface="Proxima Nova"/>
                <a:cs typeface="Proxima Nova"/>
                <a:sym typeface="Proxima Nova"/>
              </a:rPr>
              <a:t>Organizational Process </a:t>
            </a:r>
            <a:r>
              <a:rPr b="1" lang="en" u="sng">
                <a:solidFill>
                  <a:schemeClr val="dk2"/>
                </a:solidFill>
                <a:latin typeface="Proxima Nova"/>
                <a:ea typeface="Proxima Nova"/>
                <a:cs typeface="Proxima Nova"/>
                <a:sym typeface="Proxima Nova"/>
              </a:rPr>
              <a:t>Assets</a:t>
            </a:r>
            <a:r>
              <a:rPr b="1" lang="en" u="sng">
                <a:solidFill>
                  <a:schemeClr val="dk2"/>
                </a:solidFill>
                <a:latin typeface="Proxima Nova"/>
                <a:ea typeface="Proxima Nova"/>
                <a:cs typeface="Proxima Nova"/>
                <a:sym typeface="Proxima Nova"/>
              </a:rPr>
              <a:t> (OPA)</a:t>
            </a:r>
            <a:endParaRPr b="1" u="sng">
              <a:solidFill>
                <a:schemeClr val="dk2"/>
              </a:solidFill>
              <a:latin typeface="Proxima Nova"/>
              <a:ea typeface="Proxima Nova"/>
              <a:cs typeface="Proxima Nova"/>
              <a:sym typeface="Proxima Nova"/>
            </a:endParaRPr>
          </a:p>
          <a:p>
            <a:pPr indent="-163512" lvl="1" marL="571500" marR="0" rtl="0" algn="l">
              <a:lnSpc>
                <a:spcPct val="150000"/>
              </a:lnSpc>
              <a:spcBef>
                <a:spcPts val="0"/>
              </a:spcBef>
              <a:spcAft>
                <a:spcPts val="0"/>
              </a:spcAft>
              <a:buSzPts val="1200"/>
              <a:buChar char="▪"/>
            </a:pPr>
            <a:r>
              <a:rPr lang="en" sz="1200">
                <a:solidFill>
                  <a:schemeClr val="dk2"/>
                </a:solidFill>
                <a:latin typeface="Proxima Nova"/>
                <a:ea typeface="Proxima Nova"/>
                <a:cs typeface="Proxima Nova"/>
                <a:sym typeface="Proxima Nova"/>
              </a:rPr>
              <a:t>Anything the organization has acquired that you can use in project management.</a:t>
            </a:r>
            <a:endParaRPr sz="10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What’s this all about?</a:t>
            </a:r>
            <a:endParaRPr/>
          </a:p>
        </p:txBody>
      </p:sp>
      <p:sp>
        <p:nvSpPr>
          <p:cNvPr id="64" name="Google Shape;64;p14"/>
          <p:cNvSpPr txBox="1"/>
          <p:nvPr/>
        </p:nvSpPr>
        <p:spPr>
          <a:xfrm>
            <a:off x="416575" y="1214625"/>
            <a:ext cx="8237700" cy="2590800"/>
          </a:xfrm>
          <a:prstGeom prst="rect">
            <a:avLst/>
          </a:prstGeom>
          <a:noFill/>
          <a:ln>
            <a:noFill/>
          </a:ln>
        </p:spPr>
        <p:txBody>
          <a:bodyPr anchorCtr="0" anchor="t" bIns="91425" lIns="91425" spcFirstLastPara="1" rIns="91425" wrap="square" tIns="91425">
            <a:noAutofit/>
          </a:bodyPr>
          <a:lstStyle/>
          <a:p>
            <a:pPr indent="-173037" lvl="0" marL="227012" rtl="0" algn="l">
              <a:lnSpc>
                <a:spcPct val="150000"/>
              </a:lnSpc>
              <a:spcBef>
                <a:spcPts val="0"/>
              </a:spcBef>
              <a:spcAft>
                <a:spcPts val="0"/>
              </a:spcAft>
              <a:buSzPts val="1400"/>
              <a:buChar char="●"/>
            </a:pPr>
            <a:r>
              <a:rPr lang="en" sz="1800">
                <a:solidFill>
                  <a:schemeClr val="dk2"/>
                </a:solidFill>
                <a:latin typeface="Proxima Nova"/>
                <a:ea typeface="Proxima Nova"/>
                <a:cs typeface="Proxima Nova"/>
                <a:sym typeface="Proxima Nova"/>
              </a:rPr>
              <a:t>Review “traditional” project management tools, techniques and terms</a:t>
            </a:r>
            <a:endParaRPr sz="1800">
              <a:solidFill>
                <a:schemeClr val="dk2"/>
              </a:solidFill>
              <a:latin typeface="Proxima Nova"/>
              <a:ea typeface="Proxima Nova"/>
              <a:cs typeface="Proxima Nova"/>
              <a:sym typeface="Proxima Nova"/>
            </a:endParaRPr>
          </a:p>
          <a:p>
            <a:pPr indent="-173037" lvl="0" marL="227012" rtl="0" algn="l">
              <a:lnSpc>
                <a:spcPct val="150000"/>
              </a:lnSpc>
              <a:spcBef>
                <a:spcPts val="0"/>
              </a:spcBef>
              <a:spcAft>
                <a:spcPts val="0"/>
              </a:spcAft>
              <a:buSzPts val="1400"/>
              <a:buChar char="●"/>
            </a:pPr>
            <a:r>
              <a:rPr lang="en" sz="1800">
                <a:solidFill>
                  <a:schemeClr val="dk2"/>
                </a:solidFill>
                <a:latin typeface="Proxima Nova"/>
                <a:ea typeface="Proxima Nova"/>
                <a:cs typeface="Proxima Nova"/>
                <a:sym typeface="Proxima Nova"/>
              </a:rPr>
              <a:t>Explore project manager role and scope of concerns</a:t>
            </a:r>
            <a:endParaRPr sz="1800">
              <a:solidFill>
                <a:schemeClr val="dk2"/>
              </a:solidFill>
              <a:latin typeface="Proxima Nova"/>
              <a:ea typeface="Proxima Nova"/>
              <a:cs typeface="Proxima Nova"/>
              <a:sym typeface="Proxima Nova"/>
            </a:endParaRPr>
          </a:p>
          <a:p>
            <a:pPr indent="-173037" lvl="0" marL="227012" rtl="0" algn="l">
              <a:lnSpc>
                <a:spcPct val="150000"/>
              </a:lnSpc>
              <a:spcBef>
                <a:spcPts val="0"/>
              </a:spcBef>
              <a:spcAft>
                <a:spcPts val="0"/>
              </a:spcAft>
              <a:buSzPts val="1400"/>
              <a:buChar char="●"/>
            </a:pPr>
            <a:r>
              <a:rPr lang="en" sz="1800">
                <a:solidFill>
                  <a:schemeClr val="dk2"/>
                </a:solidFill>
                <a:latin typeface="Proxima Nova"/>
                <a:ea typeface="Proxima Nova"/>
                <a:cs typeface="Proxima Nova"/>
                <a:sym typeface="Proxima Nova"/>
              </a:rPr>
              <a:t>Introduction to Project Management </a:t>
            </a:r>
            <a:r>
              <a:rPr lang="en" sz="1800">
                <a:solidFill>
                  <a:schemeClr val="dk2"/>
                </a:solidFill>
                <a:latin typeface="Proxima Nova"/>
                <a:ea typeface="Proxima Nova"/>
                <a:cs typeface="Proxima Nova"/>
                <a:sym typeface="Proxima Nova"/>
              </a:rPr>
              <a:t>Institute</a:t>
            </a:r>
            <a:endParaRPr sz="1800">
              <a:solidFill>
                <a:schemeClr val="dk2"/>
              </a:solidFill>
              <a:latin typeface="Proxima Nova"/>
              <a:ea typeface="Proxima Nova"/>
              <a:cs typeface="Proxima Nova"/>
              <a:sym typeface="Proxima Nova"/>
            </a:endParaRPr>
          </a:p>
          <a:p>
            <a:pPr indent="-173037" lvl="0" marL="227012" rtl="0" algn="l">
              <a:lnSpc>
                <a:spcPct val="150000"/>
              </a:lnSpc>
              <a:spcBef>
                <a:spcPts val="0"/>
              </a:spcBef>
              <a:spcAft>
                <a:spcPts val="0"/>
              </a:spcAft>
              <a:buSzPts val="1400"/>
              <a:buChar char="●"/>
            </a:pPr>
            <a:r>
              <a:rPr lang="en" sz="1800">
                <a:solidFill>
                  <a:schemeClr val="dk2"/>
                </a:solidFill>
                <a:latin typeface="Proxima Nova"/>
                <a:ea typeface="Proxima Nova"/>
                <a:cs typeface="Proxima Nova"/>
                <a:sym typeface="Proxima Nova"/>
              </a:rPr>
              <a:t>Introduction to Project Management Body of </a:t>
            </a:r>
            <a:r>
              <a:rPr lang="en" sz="1800">
                <a:solidFill>
                  <a:schemeClr val="dk2"/>
                </a:solidFill>
                <a:latin typeface="Proxima Nova"/>
                <a:ea typeface="Proxima Nova"/>
                <a:cs typeface="Proxima Nova"/>
                <a:sym typeface="Proxima Nova"/>
              </a:rPr>
              <a:t>Knowledge</a:t>
            </a:r>
            <a:r>
              <a:rPr lang="en" sz="1800">
                <a:solidFill>
                  <a:schemeClr val="dk2"/>
                </a:solidFill>
                <a:latin typeface="Proxima Nova"/>
                <a:ea typeface="Proxima Nova"/>
                <a:cs typeface="Proxima Nova"/>
                <a:sym typeface="Proxima Nova"/>
              </a:rPr>
              <a:t> (PMBOK)</a:t>
            </a:r>
            <a:endParaRPr sz="1800">
              <a:solidFill>
                <a:schemeClr val="dk2"/>
              </a:solidFill>
              <a:latin typeface="Proxima Nova"/>
              <a:ea typeface="Proxima Nova"/>
              <a:cs typeface="Proxima Nova"/>
              <a:sym typeface="Proxima Nova"/>
            </a:endParaRPr>
          </a:p>
          <a:p>
            <a:pPr indent="-173037" lvl="0" marL="227012" rtl="0" algn="l">
              <a:lnSpc>
                <a:spcPct val="150000"/>
              </a:lnSpc>
              <a:spcBef>
                <a:spcPts val="0"/>
              </a:spcBef>
              <a:spcAft>
                <a:spcPts val="0"/>
              </a:spcAft>
              <a:buSzPts val="1400"/>
              <a:buChar char="●"/>
            </a:pPr>
            <a:r>
              <a:rPr lang="en" sz="1800">
                <a:solidFill>
                  <a:schemeClr val="dk2"/>
                </a:solidFill>
                <a:latin typeface="Proxima Nova"/>
                <a:ea typeface="Proxima Nova"/>
                <a:cs typeface="Proxima Nova"/>
                <a:sym typeface="Proxima Nova"/>
              </a:rPr>
              <a:t>PMBOK relationship to other management methods/roles</a:t>
            </a:r>
            <a:endParaRPr sz="1800">
              <a:solidFill>
                <a:schemeClr val="dk2"/>
              </a:solidFill>
              <a:latin typeface="Proxima Nova"/>
              <a:ea typeface="Proxima Nova"/>
              <a:cs typeface="Proxima Nova"/>
              <a:sym typeface="Proxima Nova"/>
            </a:endParaRPr>
          </a:p>
          <a:p>
            <a:pPr indent="-173037" lvl="0" marL="227012" rtl="0" algn="l">
              <a:lnSpc>
                <a:spcPct val="150000"/>
              </a:lnSpc>
              <a:spcBef>
                <a:spcPts val="0"/>
              </a:spcBef>
              <a:spcAft>
                <a:spcPts val="0"/>
              </a:spcAft>
              <a:buSzPts val="1400"/>
              <a:buChar char="●"/>
            </a:pPr>
            <a:r>
              <a:rPr lang="en" sz="1800">
                <a:solidFill>
                  <a:schemeClr val="dk2"/>
                </a:solidFill>
                <a:latin typeface="Proxima Nova"/>
                <a:ea typeface="Proxima Nova"/>
                <a:cs typeface="Proxima Nova"/>
                <a:sym typeface="Proxima Nova"/>
              </a:rPr>
              <a:t>Touch on some Kayak-OpenTable processes &amp; assets important to a project manager</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32"/>
          <p:cNvSpPr txBox="1"/>
          <p:nvPr>
            <p:ph type="title"/>
          </p:nvPr>
        </p:nvSpPr>
        <p:spPr>
          <a:xfrm>
            <a:off x="311700" y="2130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OPA vs EEF - What’s What?</a:t>
            </a:r>
            <a:endParaRPr/>
          </a:p>
        </p:txBody>
      </p:sp>
      <p:pic>
        <p:nvPicPr>
          <p:cNvPr id="228" name="Google Shape;228;p32"/>
          <p:cNvPicPr preferRelativeResize="0"/>
          <p:nvPr/>
        </p:nvPicPr>
        <p:blipFill rotWithShape="1">
          <a:blip r:embed="rId3">
            <a:alphaModFix/>
          </a:blip>
          <a:srcRect b="83889" l="21118" r="45327" t="6099"/>
          <a:stretch/>
        </p:blipFill>
        <p:spPr>
          <a:xfrm>
            <a:off x="607150" y="1040325"/>
            <a:ext cx="2016001" cy="472312"/>
          </a:xfrm>
          <a:prstGeom prst="rect">
            <a:avLst/>
          </a:prstGeom>
          <a:noFill/>
          <a:ln>
            <a:noFill/>
          </a:ln>
        </p:spPr>
      </p:pic>
      <p:pic>
        <p:nvPicPr>
          <p:cNvPr id="229" name="Google Shape;229;p32"/>
          <p:cNvPicPr preferRelativeResize="0"/>
          <p:nvPr/>
        </p:nvPicPr>
        <p:blipFill rotWithShape="1">
          <a:blip r:embed="rId4">
            <a:alphaModFix/>
          </a:blip>
          <a:srcRect b="80553" l="22940" r="45331" t="5986"/>
          <a:stretch/>
        </p:blipFill>
        <p:spPr>
          <a:xfrm>
            <a:off x="5343184" y="988650"/>
            <a:ext cx="1911417" cy="523975"/>
          </a:xfrm>
          <a:prstGeom prst="rect">
            <a:avLst/>
          </a:prstGeom>
          <a:noFill/>
          <a:ln>
            <a:noFill/>
          </a:ln>
        </p:spPr>
      </p:pic>
      <p:sp>
        <p:nvSpPr>
          <p:cNvPr id="230" name="Google Shape;230;p32"/>
          <p:cNvSpPr txBox="1"/>
          <p:nvPr/>
        </p:nvSpPr>
        <p:spPr>
          <a:xfrm>
            <a:off x="3741325" y="1570200"/>
            <a:ext cx="2016000" cy="221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32"/>
          <p:cNvSpPr txBox="1"/>
          <p:nvPr/>
        </p:nvSpPr>
        <p:spPr>
          <a:xfrm>
            <a:off x="116300" y="1683175"/>
            <a:ext cx="4044900" cy="29304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Clr>
                <a:schemeClr val="dk2"/>
              </a:buClr>
              <a:buSzPts val="1400"/>
              <a:buFont typeface="Proxima Nova"/>
              <a:buChar char="●"/>
            </a:pPr>
            <a:r>
              <a:rPr lang="en">
                <a:solidFill>
                  <a:schemeClr val="dk2"/>
                </a:solidFill>
                <a:latin typeface="Proxima Nova"/>
                <a:ea typeface="Proxima Nova"/>
                <a:cs typeface="Proxima Nova"/>
                <a:sym typeface="Proxima Nova"/>
              </a:rPr>
              <a:t>Slack</a:t>
            </a:r>
            <a:endParaRPr>
              <a:solidFill>
                <a:schemeClr val="dk2"/>
              </a:solidFill>
              <a:latin typeface="Proxima Nova"/>
              <a:ea typeface="Proxima Nova"/>
              <a:cs typeface="Proxima Nova"/>
              <a:sym typeface="Proxima Nova"/>
            </a:endParaRPr>
          </a:p>
          <a:p>
            <a:pPr indent="-317500" lvl="0" marL="457200" rtl="0" algn="l">
              <a:spcBef>
                <a:spcPts val="0"/>
              </a:spcBef>
              <a:spcAft>
                <a:spcPts val="0"/>
              </a:spcAft>
              <a:buClr>
                <a:schemeClr val="dk2"/>
              </a:buClr>
              <a:buSzPts val="1400"/>
              <a:buFont typeface="Proxima Nova"/>
              <a:buChar char="●"/>
            </a:pPr>
            <a:r>
              <a:rPr lang="en">
                <a:solidFill>
                  <a:schemeClr val="dk2"/>
                </a:solidFill>
                <a:latin typeface="Proxima Nova"/>
                <a:ea typeface="Proxima Nova"/>
                <a:cs typeface="Proxima Nova"/>
                <a:sym typeface="Proxima Nova"/>
              </a:rPr>
              <a:t>Jira</a:t>
            </a:r>
            <a:endParaRPr>
              <a:solidFill>
                <a:schemeClr val="dk2"/>
              </a:solidFill>
              <a:latin typeface="Proxima Nova"/>
              <a:ea typeface="Proxima Nova"/>
              <a:cs typeface="Proxima Nova"/>
              <a:sym typeface="Proxima Nova"/>
            </a:endParaRPr>
          </a:p>
          <a:p>
            <a:pPr indent="-317500" lvl="0" marL="457200" rtl="0" algn="l">
              <a:spcBef>
                <a:spcPts val="0"/>
              </a:spcBef>
              <a:spcAft>
                <a:spcPts val="0"/>
              </a:spcAft>
              <a:buClr>
                <a:schemeClr val="dk2"/>
              </a:buClr>
              <a:buSzPts val="1400"/>
              <a:buFont typeface="Proxima Nova"/>
              <a:buChar char="●"/>
            </a:pPr>
            <a:r>
              <a:rPr lang="en">
                <a:solidFill>
                  <a:schemeClr val="dk2"/>
                </a:solidFill>
                <a:latin typeface="Proxima Nova"/>
                <a:ea typeface="Proxima Nova"/>
                <a:cs typeface="Proxima Nova"/>
                <a:sym typeface="Proxima Nova"/>
              </a:rPr>
              <a:t>G-Suite</a:t>
            </a:r>
            <a:endParaRPr>
              <a:solidFill>
                <a:schemeClr val="dk2"/>
              </a:solidFill>
              <a:latin typeface="Proxima Nova"/>
              <a:ea typeface="Proxima Nova"/>
              <a:cs typeface="Proxima Nova"/>
              <a:sym typeface="Proxima Nova"/>
            </a:endParaRPr>
          </a:p>
          <a:p>
            <a:pPr indent="-317500" lvl="0" marL="457200" rtl="0" algn="l">
              <a:spcBef>
                <a:spcPts val="0"/>
              </a:spcBef>
              <a:spcAft>
                <a:spcPts val="0"/>
              </a:spcAft>
              <a:buClr>
                <a:schemeClr val="dk2"/>
              </a:buClr>
              <a:buSzPts val="1400"/>
              <a:buFont typeface="Proxima Nova"/>
              <a:buChar char="●"/>
            </a:pPr>
            <a:r>
              <a:rPr lang="en">
                <a:solidFill>
                  <a:schemeClr val="dk2"/>
                </a:solidFill>
                <a:latin typeface="Proxima Nova"/>
                <a:ea typeface="Proxima Nova"/>
                <a:cs typeface="Proxima Nova"/>
                <a:sym typeface="Proxima Nova"/>
              </a:rPr>
              <a:t>Google Meet</a:t>
            </a:r>
            <a:endParaRPr>
              <a:solidFill>
                <a:schemeClr val="dk2"/>
              </a:solidFill>
              <a:latin typeface="Proxima Nova"/>
              <a:ea typeface="Proxima Nova"/>
              <a:cs typeface="Proxima Nova"/>
              <a:sym typeface="Proxima Nova"/>
            </a:endParaRPr>
          </a:p>
          <a:p>
            <a:pPr indent="-317500" lvl="0" marL="457200" rtl="0" algn="l">
              <a:spcBef>
                <a:spcPts val="0"/>
              </a:spcBef>
              <a:spcAft>
                <a:spcPts val="0"/>
              </a:spcAft>
              <a:buClr>
                <a:schemeClr val="dk2"/>
              </a:buClr>
              <a:buSzPts val="1400"/>
              <a:buFont typeface="Proxima Nova"/>
              <a:buChar char="●"/>
            </a:pPr>
            <a:r>
              <a:rPr lang="en">
                <a:solidFill>
                  <a:schemeClr val="dk2"/>
                </a:solidFill>
                <a:latin typeface="Proxima Nova"/>
                <a:ea typeface="Proxima Nova"/>
                <a:cs typeface="Proxima Nova"/>
                <a:sym typeface="Proxima Nova"/>
              </a:rPr>
              <a:t>TechTable</a:t>
            </a:r>
            <a:endParaRPr>
              <a:solidFill>
                <a:schemeClr val="dk2"/>
              </a:solidFill>
              <a:latin typeface="Proxima Nova"/>
              <a:ea typeface="Proxima Nova"/>
              <a:cs typeface="Proxima Nova"/>
              <a:sym typeface="Proxima Nova"/>
            </a:endParaRPr>
          </a:p>
          <a:p>
            <a:pPr indent="-317500" lvl="0" marL="457200" rtl="0" algn="l">
              <a:spcBef>
                <a:spcPts val="0"/>
              </a:spcBef>
              <a:spcAft>
                <a:spcPts val="0"/>
              </a:spcAft>
              <a:buClr>
                <a:schemeClr val="dk2"/>
              </a:buClr>
              <a:buSzPts val="1400"/>
              <a:buFont typeface="Proxima Nova"/>
              <a:buChar char="●"/>
            </a:pPr>
            <a:r>
              <a:rPr lang="en">
                <a:solidFill>
                  <a:schemeClr val="dk2"/>
                </a:solidFill>
                <a:latin typeface="Proxima Nova"/>
                <a:ea typeface="Proxima Nova"/>
                <a:cs typeface="Proxima Nova"/>
                <a:sym typeface="Proxima Nova"/>
              </a:rPr>
              <a:t>OT/Kayak Wikis</a:t>
            </a:r>
            <a:endParaRPr>
              <a:solidFill>
                <a:schemeClr val="dk2"/>
              </a:solidFill>
              <a:latin typeface="Proxima Nova"/>
              <a:ea typeface="Proxima Nova"/>
              <a:cs typeface="Proxima Nova"/>
              <a:sym typeface="Proxima Nova"/>
            </a:endParaRPr>
          </a:p>
          <a:p>
            <a:pPr indent="-317500" lvl="0" marL="457200" rtl="0" algn="l">
              <a:spcBef>
                <a:spcPts val="0"/>
              </a:spcBef>
              <a:spcAft>
                <a:spcPts val="0"/>
              </a:spcAft>
              <a:buClr>
                <a:schemeClr val="dk2"/>
              </a:buClr>
              <a:buSzPts val="1400"/>
              <a:buFont typeface="Proxima Nova"/>
              <a:buChar char="●"/>
            </a:pPr>
            <a:r>
              <a:rPr lang="en">
                <a:solidFill>
                  <a:schemeClr val="dk2"/>
                </a:solidFill>
                <a:latin typeface="Proxima Nova"/>
                <a:ea typeface="Proxima Nova"/>
                <a:cs typeface="Proxima Nova"/>
                <a:sym typeface="Proxima Nova"/>
              </a:rPr>
              <a:t>Inside Kayak</a:t>
            </a:r>
            <a:endParaRPr>
              <a:solidFill>
                <a:schemeClr val="dk2"/>
              </a:solidFill>
              <a:latin typeface="Proxima Nova"/>
              <a:ea typeface="Proxima Nova"/>
              <a:cs typeface="Proxima Nova"/>
              <a:sym typeface="Proxima Nova"/>
            </a:endParaRPr>
          </a:p>
          <a:p>
            <a:pPr indent="-317500" lvl="0" marL="457200" rtl="0" algn="l">
              <a:spcBef>
                <a:spcPts val="0"/>
              </a:spcBef>
              <a:spcAft>
                <a:spcPts val="0"/>
              </a:spcAft>
              <a:buClr>
                <a:schemeClr val="dk2"/>
              </a:buClr>
              <a:buSzPts val="1400"/>
              <a:buFont typeface="Proxima Nova"/>
              <a:buChar char="●"/>
            </a:pPr>
            <a:r>
              <a:rPr lang="en">
                <a:solidFill>
                  <a:schemeClr val="dk2"/>
                </a:solidFill>
                <a:latin typeface="Proxima Nova"/>
                <a:ea typeface="Proxima Nova"/>
                <a:cs typeface="Proxima Nova"/>
                <a:sym typeface="Proxima Nova"/>
              </a:rPr>
              <a:t>Apareol </a:t>
            </a:r>
            <a:endParaRPr>
              <a:solidFill>
                <a:schemeClr val="dk2"/>
              </a:solidFill>
              <a:latin typeface="Proxima Nova"/>
              <a:ea typeface="Proxima Nova"/>
              <a:cs typeface="Proxima Nova"/>
              <a:sym typeface="Proxima Nova"/>
            </a:endParaRPr>
          </a:p>
          <a:p>
            <a:pPr indent="-317500" lvl="0" marL="457200" rtl="0" algn="l">
              <a:spcBef>
                <a:spcPts val="0"/>
              </a:spcBef>
              <a:spcAft>
                <a:spcPts val="0"/>
              </a:spcAft>
              <a:buClr>
                <a:schemeClr val="dk2"/>
              </a:buClr>
              <a:buSzPts val="1400"/>
              <a:buFont typeface="Proxima Nova"/>
              <a:buChar char="●"/>
            </a:pPr>
            <a:r>
              <a:rPr lang="en">
                <a:solidFill>
                  <a:schemeClr val="dk2"/>
                </a:solidFill>
                <a:latin typeface="Proxima Nova"/>
                <a:ea typeface="Proxima Nova"/>
                <a:cs typeface="Proxima Nova"/>
                <a:sym typeface="Proxima Nova"/>
              </a:rPr>
              <a:t>Okta</a:t>
            </a:r>
            <a:endParaRPr>
              <a:solidFill>
                <a:schemeClr val="dk2"/>
              </a:solidFill>
              <a:latin typeface="Proxima Nova"/>
              <a:ea typeface="Proxima Nova"/>
              <a:cs typeface="Proxima Nova"/>
              <a:sym typeface="Proxima Nova"/>
            </a:endParaRPr>
          </a:p>
          <a:p>
            <a:pPr indent="-317500" lvl="0" marL="457200" rtl="0" algn="l">
              <a:spcBef>
                <a:spcPts val="0"/>
              </a:spcBef>
              <a:spcAft>
                <a:spcPts val="0"/>
              </a:spcAft>
              <a:buClr>
                <a:schemeClr val="dk2"/>
              </a:buClr>
              <a:buSzPts val="1400"/>
              <a:buFont typeface="Proxima Nova"/>
              <a:buChar char="●"/>
            </a:pPr>
            <a:r>
              <a:rPr lang="en">
                <a:solidFill>
                  <a:schemeClr val="dk2"/>
                </a:solidFill>
                <a:latin typeface="Proxima Nova"/>
                <a:ea typeface="Proxima Nova"/>
                <a:cs typeface="Proxima Nova"/>
                <a:sym typeface="Proxima Nova"/>
              </a:rPr>
              <a:t>Delivery Management Team</a:t>
            </a:r>
            <a:endParaRPr>
              <a:solidFill>
                <a:schemeClr val="dk2"/>
              </a:solidFill>
              <a:latin typeface="Proxima Nova"/>
              <a:ea typeface="Proxima Nova"/>
              <a:cs typeface="Proxima Nova"/>
              <a:sym typeface="Proxima Nova"/>
            </a:endParaRPr>
          </a:p>
          <a:p>
            <a:pPr indent="-317500" lvl="0" marL="457200" rtl="0" algn="l">
              <a:spcBef>
                <a:spcPts val="0"/>
              </a:spcBef>
              <a:spcAft>
                <a:spcPts val="0"/>
              </a:spcAft>
              <a:buClr>
                <a:schemeClr val="dk2"/>
              </a:buClr>
              <a:buSzPts val="1400"/>
              <a:buFont typeface="Proxima Nova"/>
              <a:buChar char="●"/>
            </a:pPr>
            <a:r>
              <a:rPr lang="en">
                <a:solidFill>
                  <a:schemeClr val="dk2"/>
                </a:solidFill>
                <a:latin typeface="Proxima Nova"/>
                <a:ea typeface="Proxima Nova"/>
                <a:cs typeface="Proxima Nova"/>
                <a:sym typeface="Proxima Nova"/>
              </a:rPr>
              <a:t>Quarterly Goals Process</a:t>
            </a:r>
            <a:endParaRPr>
              <a:solidFill>
                <a:schemeClr val="dk2"/>
              </a:solidFill>
              <a:latin typeface="Proxima Nova"/>
              <a:ea typeface="Proxima Nova"/>
              <a:cs typeface="Proxima Nova"/>
              <a:sym typeface="Proxima Nova"/>
            </a:endParaRPr>
          </a:p>
          <a:p>
            <a:pPr indent="-317500" lvl="0" marL="457200" rtl="0" algn="l">
              <a:spcBef>
                <a:spcPts val="0"/>
              </a:spcBef>
              <a:spcAft>
                <a:spcPts val="0"/>
              </a:spcAft>
              <a:buClr>
                <a:schemeClr val="dk2"/>
              </a:buClr>
              <a:buSzPts val="1400"/>
              <a:buFont typeface="Proxima Nova"/>
              <a:buChar char="●"/>
            </a:pPr>
            <a:r>
              <a:rPr lang="en">
                <a:solidFill>
                  <a:schemeClr val="dk2"/>
                </a:solidFill>
                <a:latin typeface="Proxima Nova"/>
                <a:ea typeface="Proxima Nova"/>
                <a:cs typeface="Proxima Nova"/>
                <a:sym typeface="Proxima Nova"/>
              </a:rPr>
              <a:t>Team Stand Ups</a:t>
            </a:r>
            <a:endParaRPr>
              <a:solidFill>
                <a:schemeClr val="dk2"/>
              </a:solidFill>
              <a:latin typeface="Proxima Nova"/>
              <a:ea typeface="Proxima Nova"/>
              <a:cs typeface="Proxima Nova"/>
              <a:sym typeface="Proxima Nova"/>
            </a:endParaRPr>
          </a:p>
          <a:p>
            <a:pPr indent="-317500" lvl="0" marL="457200" rtl="0" algn="l">
              <a:spcBef>
                <a:spcPts val="0"/>
              </a:spcBef>
              <a:spcAft>
                <a:spcPts val="0"/>
              </a:spcAft>
              <a:buClr>
                <a:schemeClr val="dk2"/>
              </a:buClr>
              <a:buSzPts val="1400"/>
              <a:buFont typeface="Proxima Nova"/>
              <a:buChar char="●"/>
            </a:pPr>
            <a:r>
              <a:rPr lang="en">
                <a:solidFill>
                  <a:schemeClr val="dk2"/>
                </a:solidFill>
                <a:latin typeface="Proxima Nova"/>
                <a:ea typeface="Proxima Nova"/>
                <a:cs typeface="Proxima Nova"/>
                <a:sym typeface="Proxima Nova"/>
              </a:rPr>
              <a:t>Team Slack Channels</a:t>
            </a:r>
            <a:endParaRPr sz="1600"/>
          </a:p>
        </p:txBody>
      </p:sp>
      <p:sp>
        <p:nvSpPr>
          <p:cNvPr id="232" name="Google Shape;232;p32"/>
          <p:cNvSpPr txBox="1"/>
          <p:nvPr/>
        </p:nvSpPr>
        <p:spPr>
          <a:xfrm>
            <a:off x="5053025" y="2030075"/>
            <a:ext cx="3676800" cy="2177700"/>
          </a:xfrm>
          <a:prstGeom prst="rect">
            <a:avLst/>
          </a:prstGeom>
          <a:noFill/>
          <a:ln>
            <a:noFill/>
          </a:ln>
        </p:spPr>
        <p:txBody>
          <a:bodyPr anchorCtr="0" anchor="t" bIns="91425" lIns="91425" spcFirstLastPara="1" rIns="91425" wrap="square" tIns="91425">
            <a:noAutofit/>
          </a:bodyPr>
          <a:lstStyle/>
          <a:p>
            <a:pPr indent="-317500" lvl="0" marL="457200" marR="0" rtl="0" algn="l">
              <a:lnSpc>
                <a:spcPct val="100000"/>
              </a:lnSpc>
              <a:spcBef>
                <a:spcPts val="0"/>
              </a:spcBef>
              <a:spcAft>
                <a:spcPts val="0"/>
              </a:spcAft>
              <a:buClr>
                <a:schemeClr val="dk2"/>
              </a:buClr>
              <a:buSzPts val="1400"/>
              <a:buFont typeface="Proxima Nova"/>
              <a:buChar char="●"/>
            </a:pPr>
            <a:r>
              <a:rPr lang="en">
                <a:solidFill>
                  <a:schemeClr val="dk2"/>
                </a:solidFill>
                <a:latin typeface="Proxima Nova"/>
                <a:ea typeface="Proxima Nova"/>
                <a:cs typeface="Proxima Nova"/>
                <a:sym typeface="Proxima Nova"/>
              </a:rPr>
              <a:t>Holidays</a:t>
            </a:r>
            <a:endParaRPr>
              <a:solidFill>
                <a:schemeClr val="dk2"/>
              </a:solidFill>
              <a:latin typeface="Proxima Nova"/>
              <a:ea typeface="Proxima Nova"/>
              <a:cs typeface="Proxima Nova"/>
              <a:sym typeface="Proxima Nova"/>
            </a:endParaRPr>
          </a:p>
          <a:p>
            <a:pPr indent="-317500" lvl="0" marL="457200" marR="0" rtl="0" algn="l">
              <a:lnSpc>
                <a:spcPct val="100000"/>
              </a:lnSpc>
              <a:spcBef>
                <a:spcPts val="0"/>
              </a:spcBef>
              <a:spcAft>
                <a:spcPts val="0"/>
              </a:spcAft>
              <a:buClr>
                <a:schemeClr val="dk2"/>
              </a:buClr>
              <a:buSzPts val="1400"/>
              <a:buFont typeface="Proxima Nova"/>
              <a:buChar char="●"/>
            </a:pPr>
            <a:r>
              <a:rPr lang="en">
                <a:solidFill>
                  <a:schemeClr val="dk2"/>
                </a:solidFill>
                <a:latin typeface="Proxima Nova"/>
                <a:ea typeface="Proxima Nova"/>
                <a:cs typeface="Proxima Nova"/>
                <a:sym typeface="Proxima Nova"/>
              </a:rPr>
              <a:t>Code Freeze</a:t>
            </a:r>
            <a:endParaRPr>
              <a:solidFill>
                <a:schemeClr val="dk2"/>
              </a:solidFill>
              <a:latin typeface="Proxima Nova"/>
              <a:ea typeface="Proxima Nova"/>
              <a:cs typeface="Proxima Nova"/>
              <a:sym typeface="Proxima Nova"/>
            </a:endParaRPr>
          </a:p>
          <a:p>
            <a:pPr indent="-317500" lvl="0" marL="457200" marR="0" rtl="0" algn="l">
              <a:lnSpc>
                <a:spcPct val="100000"/>
              </a:lnSpc>
              <a:spcBef>
                <a:spcPts val="0"/>
              </a:spcBef>
              <a:spcAft>
                <a:spcPts val="0"/>
              </a:spcAft>
              <a:buClr>
                <a:schemeClr val="dk2"/>
              </a:buClr>
              <a:buSzPts val="1400"/>
              <a:buFont typeface="Proxima Nova"/>
              <a:buChar char="●"/>
            </a:pPr>
            <a:r>
              <a:rPr lang="en">
                <a:solidFill>
                  <a:schemeClr val="dk2"/>
                </a:solidFill>
                <a:latin typeface="Proxima Nova"/>
                <a:ea typeface="Proxima Nova"/>
                <a:cs typeface="Proxima Nova"/>
                <a:sym typeface="Proxima Nova"/>
              </a:rPr>
              <a:t>HR, Finance, Legal Shared Service Teams</a:t>
            </a:r>
            <a:endParaRPr>
              <a:solidFill>
                <a:schemeClr val="dk2"/>
              </a:solidFill>
              <a:latin typeface="Proxima Nova"/>
              <a:ea typeface="Proxima Nova"/>
              <a:cs typeface="Proxima Nova"/>
              <a:sym typeface="Proxima Nova"/>
            </a:endParaRPr>
          </a:p>
          <a:p>
            <a:pPr indent="-317500" lvl="0" marL="457200" marR="0" rtl="0" algn="l">
              <a:lnSpc>
                <a:spcPct val="100000"/>
              </a:lnSpc>
              <a:spcBef>
                <a:spcPts val="0"/>
              </a:spcBef>
              <a:spcAft>
                <a:spcPts val="0"/>
              </a:spcAft>
              <a:buClr>
                <a:schemeClr val="dk2"/>
              </a:buClr>
              <a:buSzPts val="1400"/>
              <a:buFont typeface="Proxima Nova"/>
              <a:buChar char="●"/>
            </a:pPr>
            <a:r>
              <a:rPr lang="en">
                <a:solidFill>
                  <a:schemeClr val="dk2"/>
                </a:solidFill>
                <a:latin typeface="Proxima Nova"/>
                <a:ea typeface="Proxima Nova"/>
                <a:cs typeface="Proxima Nova"/>
                <a:sym typeface="Proxima Nova"/>
              </a:rPr>
              <a:t>Booking Holdings Parent Org</a:t>
            </a:r>
            <a:endParaRPr>
              <a:solidFill>
                <a:schemeClr val="dk2"/>
              </a:solidFill>
              <a:latin typeface="Proxima Nova"/>
              <a:ea typeface="Proxima Nova"/>
              <a:cs typeface="Proxima Nova"/>
              <a:sym typeface="Proxima Nova"/>
            </a:endParaRPr>
          </a:p>
          <a:p>
            <a:pPr indent="-317500" lvl="0" marL="457200" marR="0" rtl="0" algn="l">
              <a:lnSpc>
                <a:spcPct val="100000"/>
              </a:lnSpc>
              <a:spcBef>
                <a:spcPts val="0"/>
              </a:spcBef>
              <a:spcAft>
                <a:spcPts val="0"/>
              </a:spcAft>
              <a:buClr>
                <a:schemeClr val="dk2"/>
              </a:buClr>
              <a:buSzPts val="1400"/>
              <a:buFont typeface="Proxima Nova"/>
              <a:buChar char="●"/>
            </a:pPr>
            <a:r>
              <a:rPr lang="en">
                <a:solidFill>
                  <a:schemeClr val="dk2"/>
                </a:solidFill>
                <a:latin typeface="Proxima Nova"/>
                <a:ea typeface="Proxima Nova"/>
                <a:cs typeface="Proxima Nova"/>
                <a:sym typeface="Proxima Nova"/>
              </a:rPr>
              <a:t>Global Teams</a:t>
            </a:r>
            <a:endParaRPr>
              <a:solidFill>
                <a:schemeClr val="dk2"/>
              </a:solidFill>
              <a:latin typeface="Proxima Nova"/>
              <a:ea typeface="Proxima Nova"/>
              <a:cs typeface="Proxima Nova"/>
              <a:sym typeface="Proxima Nova"/>
            </a:endParaRPr>
          </a:p>
          <a:p>
            <a:pPr indent="-317500" lvl="0" marL="457200" marR="0" rtl="0" algn="l">
              <a:lnSpc>
                <a:spcPct val="100000"/>
              </a:lnSpc>
              <a:spcBef>
                <a:spcPts val="0"/>
              </a:spcBef>
              <a:spcAft>
                <a:spcPts val="0"/>
              </a:spcAft>
              <a:buClr>
                <a:schemeClr val="dk2"/>
              </a:buClr>
              <a:buSzPts val="1400"/>
              <a:buFont typeface="Proxima Nova"/>
              <a:buChar char="●"/>
            </a:pPr>
            <a:r>
              <a:rPr lang="en">
                <a:solidFill>
                  <a:schemeClr val="dk2"/>
                </a:solidFill>
                <a:latin typeface="Proxima Nova"/>
                <a:ea typeface="Proxima Nova"/>
                <a:cs typeface="Proxima Nova"/>
                <a:sym typeface="Proxima Nova"/>
              </a:rPr>
              <a:t>Separate Calendars for Kayak/OT</a:t>
            </a:r>
            <a:endParaRPr>
              <a:solidFill>
                <a:schemeClr val="dk2"/>
              </a:solidFill>
              <a:latin typeface="Proxima Nova"/>
              <a:ea typeface="Proxima Nova"/>
              <a:cs typeface="Proxima Nova"/>
              <a:sym typeface="Proxima Nova"/>
            </a:endParaRPr>
          </a:p>
          <a:p>
            <a:pPr indent="-317500" lvl="0" marL="457200" marR="0" rtl="0" algn="l">
              <a:lnSpc>
                <a:spcPct val="100000"/>
              </a:lnSpc>
              <a:spcBef>
                <a:spcPts val="0"/>
              </a:spcBef>
              <a:spcAft>
                <a:spcPts val="0"/>
              </a:spcAft>
              <a:buClr>
                <a:schemeClr val="dk2"/>
              </a:buClr>
              <a:buSzPts val="1400"/>
              <a:buFont typeface="Proxima Nova"/>
              <a:buChar char="●"/>
            </a:pPr>
            <a:r>
              <a:rPr lang="en">
                <a:solidFill>
                  <a:schemeClr val="dk2"/>
                </a:solidFill>
                <a:latin typeface="Proxima Nova"/>
                <a:ea typeface="Proxima Nova"/>
                <a:cs typeface="Proxima Nova"/>
                <a:sym typeface="Proxima Nova"/>
              </a:rPr>
              <a:t>Summer Hours</a:t>
            </a:r>
            <a:endParaRPr>
              <a:solidFill>
                <a:schemeClr val="dk2"/>
              </a:solidFill>
              <a:latin typeface="Proxima Nova"/>
              <a:ea typeface="Proxima Nova"/>
              <a:cs typeface="Proxima Nova"/>
              <a:sym typeface="Proxima Nova"/>
            </a:endParaRPr>
          </a:p>
          <a:p>
            <a:pPr indent="-317500" lvl="0" marL="457200" marR="0" rtl="0" algn="l">
              <a:lnSpc>
                <a:spcPct val="100000"/>
              </a:lnSpc>
              <a:spcBef>
                <a:spcPts val="0"/>
              </a:spcBef>
              <a:spcAft>
                <a:spcPts val="0"/>
              </a:spcAft>
              <a:buClr>
                <a:schemeClr val="dk2"/>
              </a:buClr>
              <a:buSzPts val="1400"/>
              <a:buFont typeface="Proxima Nova"/>
              <a:buChar char="●"/>
            </a:pPr>
            <a:r>
              <a:rPr lang="en">
                <a:solidFill>
                  <a:schemeClr val="dk2"/>
                </a:solidFill>
                <a:latin typeface="Proxima Nova"/>
                <a:ea typeface="Proxima Nova"/>
                <a:cs typeface="Proxima Nova"/>
                <a:sym typeface="Proxima Nova"/>
              </a:rPr>
              <a:t>Separate end user support teams</a:t>
            </a:r>
            <a:endParaRPr>
              <a:solidFill>
                <a:schemeClr val="dk2"/>
              </a:solidFill>
              <a:latin typeface="Proxima Nova"/>
              <a:ea typeface="Proxima Nova"/>
              <a:cs typeface="Proxima Nova"/>
              <a:sym typeface="Proxima Nova"/>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33"/>
          <p:cNvSpPr txBox="1"/>
          <p:nvPr/>
        </p:nvSpPr>
        <p:spPr>
          <a:xfrm>
            <a:off x="139350" y="1546800"/>
            <a:ext cx="8865300" cy="1250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lang="en" sz="5400">
                <a:solidFill>
                  <a:schemeClr val="accent3"/>
                </a:solidFill>
                <a:latin typeface="Alfa Slab One"/>
                <a:ea typeface="Alfa Slab One"/>
                <a:cs typeface="Alfa Slab One"/>
                <a:sym typeface="Alfa Slab One"/>
              </a:rPr>
              <a:t>Stakeholders</a:t>
            </a:r>
            <a:r>
              <a:rPr lang="en" sz="5400">
                <a:solidFill>
                  <a:schemeClr val="accent3"/>
                </a:solidFill>
                <a:latin typeface="Alfa Slab One"/>
                <a:ea typeface="Alfa Slab One"/>
                <a:cs typeface="Alfa Slab One"/>
                <a:sym typeface="Alfa Slab One"/>
              </a:rPr>
              <a:t> </a:t>
            </a:r>
            <a:endParaRPr sz="2400"/>
          </a:p>
        </p:txBody>
      </p:sp>
      <p:pic>
        <p:nvPicPr>
          <p:cNvPr id="238" name="Google Shape;238;p33"/>
          <p:cNvPicPr preferRelativeResize="0"/>
          <p:nvPr/>
        </p:nvPicPr>
        <p:blipFill>
          <a:blip r:embed="rId3">
            <a:alphaModFix/>
          </a:blip>
          <a:stretch>
            <a:fillRect/>
          </a:stretch>
        </p:blipFill>
        <p:spPr>
          <a:xfrm>
            <a:off x="3780599" y="2531974"/>
            <a:ext cx="1590172" cy="24500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34"/>
          <p:cNvSpPr txBox="1"/>
          <p:nvPr>
            <p:ph type="title"/>
          </p:nvPr>
        </p:nvSpPr>
        <p:spPr>
          <a:xfrm>
            <a:off x="311700" y="2130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Who are the Stakeholders?</a:t>
            </a:r>
            <a:endParaRPr/>
          </a:p>
        </p:txBody>
      </p:sp>
      <p:sp>
        <p:nvSpPr>
          <p:cNvPr id="244" name="Google Shape;244;p34"/>
          <p:cNvSpPr txBox="1"/>
          <p:nvPr/>
        </p:nvSpPr>
        <p:spPr>
          <a:xfrm>
            <a:off x="169350" y="1059725"/>
            <a:ext cx="2746200" cy="181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50">
                <a:solidFill>
                  <a:srgbClr val="575757"/>
                </a:solidFill>
                <a:highlight>
                  <a:srgbClr val="FFFFFF"/>
                </a:highlight>
              </a:rPr>
              <a:t>Individuals and organizations who are actively involved in the project, or whose interests may be positively or negatively affected as a result of project execution or successful project completion.</a:t>
            </a:r>
            <a:endParaRPr/>
          </a:p>
        </p:txBody>
      </p:sp>
      <p:pic>
        <p:nvPicPr>
          <p:cNvPr id="245" name="Google Shape;245;p34"/>
          <p:cNvPicPr preferRelativeResize="0"/>
          <p:nvPr/>
        </p:nvPicPr>
        <p:blipFill>
          <a:blip r:embed="rId3">
            <a:alphaModFix/>
          </a:blip>
          <a:stretch>
            <a:fillRect/>
          </a:stretch>
        </p:blipFill>
        <p:spPr>
          <a:xfrm>
            <a:off x="2905025" y="938175"/>
            <a:ext cx="5615038" cy="4052924"/>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grpSp>
        <p:nvGrpSpPr>
          <p:cNvPr id="250" name="Google Shape;250;p35"/>
          <p:cNvGrpSpPr/>
          <p:nvPr/>
        </p:nvGrpSpPr>
        <p:grpSpPr>
          <a:xfrm>
            <a:off x="732475" y="824825"/>
            <a:ext cx="7394326" cy="4396276"/>
            <a:chOff x="738550" y="638350"/>
            <a:chExt cx="7394326" cy="4396276"/>
          </a:xfrm>
        </p:grpSpPr>
        <p:pic>
          <p:nvPicPr>
            <p:cNvPr id="251" name="Google Shape;251;p35"/>
            <p:cNvPicPr preferRelativeResize="0"/>
            <p:nvPr/>
          </p:nvPicPr>
          <p:blipFill rotWithShape="1">
            <a:blip r:embed="rId3">
              <a:alphaModFix/>
            </a:blip>
            <a:srcRect b="0" l="0" r="0" t="10321"/>
            <a:stretch/>
          </p:blipFill>
          <p:spPr>
            <a:xfrm>
              <a:off x="738550" y="638350"/>
              <a:ext cx="7394326" cy="4396276"/>
            </a:xfrm>
            <a:prstGeom prst="rect">
              <a:avLst/>
            </a:prstGeom>
            <a:noFill/>
            <a:ln>
              <a:noFill/>
            </a:ln>
          </p:spPr>
        </p:pic>
        <p:sp>
          <p:nvSpPr>
            <p:cNvPr id="252" name="Google Shape;252;p35"/>
            <p:cNvSpPr/>
            <p:nvPr/>
          </p:nvSpPr>
          <p:spPr>
            <a:xfrm>
              <a:off x="1767250" y="940775"/>
              <a:ext cx="6172200" cy="35784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53" name="Google Shape;253;p35"/>
          <p:cNvSpPr txBox="1"/>
          <p:nvPr>
            <p:ph type="title"/>
          </p:nvPr>
        </p:nvSpPr>
        <p:spPr>
          <a:xfrm>
            <a:off x="311700" y="2130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Stakeholder Management</a:t>
            </a:r>
            <a:endParaRPr/>
          </a:p>
        </p:txBody>
      </p:sp>
      <p:pic>
        <p:nvPicPr>
          <p:cNvPr id="254" name="Google Shape;254;p35"/>
          <p:cNvPicPr preferRelativeResize="0"/>
          <p:nvPr/>
        </p:nvPicPr>
        <p:blipFill>
          <a:blip r:embed="rId4">
            <a:alphaModFix/>
          </a:blip>
          <a:stretch>
            <a:fillRect/>
          </a:stretch>
        </p:blipFill>
        <p:spPr>
          <a:xfrm>
            <a:off x="2266100" y="1296925"/>
            <a:ext cx="5135951" cy="3124075"/>
          </a:xfrm>
          <a:prstGeom prst="rect">
            <a:avLst/>
          </a:prstGeom>
          <a:noFill/>
          <a:ln>
            <a:noFill/>
          </a:ln>
        </p:spPr>
      </p:pic>
      <p:cxnSp>
        <p:nvCxnSpPr>
          <p:cNvPr id="255" name="Google Shape;255;p35"/>
          <p:cNvCxnSpPr/>
          <p:nvPr/>
        </p:nvCxnSpPr>
        <p:spPr>
          <a:xfrm flipH="1">
            <a:off x="2083650" y="4255475"/>
            <a:ext cx="360600" cy="536400"/>
          </a:xfrm>
          <a:prstGeom prst="straightConnector1">
            <a:avLst/>
          </a:prstGeom>
          <a:noFill/>
          <a:ln cap="flat" cmpd="sng" w="28575">
            <a:solidFill>
              <a:schemeClr val="accent3"/>
            </a:solidFill>
            <a:prstDash val="solid"/>
            <a:round/>
            <a:headEnd len="med" w="med" type="triangle"/>
            <a:tailEnd len="med" w="med" type="stealth"/>
          </a:ln>
        </p:spPr>
      </p:cxn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36"/>
          <p:cNvSpPr txBox="1"/>
          <p:nvPr>
            <p:ph type="title"/>
          </p:nvPr>
        </p:nvSpPr>
        <p:spPr>
          <a:xfrm>
            <a:off x="311700" y="2130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Identifying </a:t>
            </a:r>
            <a:r>
              <a:rPr lang="en"/>
              <a:t>Stakeholder  - Building Register</a:t>
            </a:r>
            <a:endParaRPr/>
          </a:p>
        </p:txBody>
      </p:sp>
      <p:sp>
        <p:nvSpPr>
          <p:cNvPr id="261" name="Google Shape;261;p36"/>
          <p:cNvSpPr txBox="1"/>
          <p:nvPr/>
        </p:nvSpPr>
        <p:spPr>
          <a:xfrm>
            <a:off x="16950" y="907325"/>
            <a:ext cx="6433800" cy="1815600"/>
          </a:xfrm>
          <a:prstGeom prst="rect">
            <a:avLst/>
          </a:prstGeom>
          <a:noFill/>
          <a:ln>
            <a:noFill/>
          </a:ln>
        </p:spPr>
        <p:txBody>
          <a:bodyPr anchorCtr="0" anchor="t" bIns="91425" lIns="91425" spcFirstLastPara="1" rIns="91425" wrap="square" tIns="91425">
            <a:noAutofit/>
          </a:bodyPr>
          <a:lstStyle/>
          <a:p>
            <a:pPr indent="-314325" lvl="0" marL="457200" rtl="0" algn="l">
              <a:spcBef>
                <a:spcPts val="0"/>
              </a:spcBef>
              <a:spcAft>
                <a:spcPts val="0"/>
              </a:spcAft>
              <a:buClr>
                <a:srgbClr val="575757"/>
              </a:buClr>
              <a:buSzPts val="1350"/>
              <a:buChar char="●"/>
            </a:pPr>
            <a:r>
              <a:rPr lang="en" sz="1350">
                <a:solidFill>
                  <a:srgbClr val="575757"/>
                </a:solidFill>
                <a:highlight>
                  <a:srgbClr val="FFFFFF"/>
                </a:highlight>
              </a:rPr>
              <a:t>Initiation artifact for identifying scope of resources</a:t>
            </a:r>
            <a:endParaRPr sz="1350">
              <a:solidFill>
                <a:srgbClr val="575757"/>
              </a:solidFill>
              <a:highlight>
                <a:srgbClr val="FFFFFF"/>
              </a:highlight>
            </a:endParaRPr>
          </a:p>
          <a:p>
            <a:pPr indent="-314325" lvl="0" marL="457200" rtl="0" algn="l">
              <a:spcBef>
                <a:spcPts val="0"/>
              </a:spcBef>
              <a:spcAft>
                <a:spcPts val="0"/>
              </a:spcAft>
              <a:buClr>
                <a:srgbClr val="575757"/>
              </a:buClr>
              <a:buSzPts val="1350"/>
              <a:buChar char="●"/>
            </a:pPr>
            <a:r>
              <a:rPr lang="en" sz="1350">
                <a:solidFill>
                  <a:srgbClr val="575757"/>
                </a:solidFill>
                <a:highlight>
                  <a:srgbClr val="FFFFFF"/>
                </a:highlight>
              </a:rPr>
              <a:t>May be useful for </a:t>
            </a:r>
            <a:r>
              <a:rPr lang="en" sz="1350">
                <a:solidFill>
                  <a:srgbClr val="575757"/>
                </a:solidFill>
                <a:highlight>
                  <a:srgbClr val="FFFFFF"/>
                </a:highlight>
              </a:rPr>
              <a:t>beginning</a:t>
            </a:r>
            <a:r>
              <a:rPr lang="en" sz="1350">
                <a:solidFill>
                  <a:srgbClr val="575757"/>
                </a:solidFill>
                <a:highlight>
                  <a:srgbClr val="FFFFFF"/>
                </a:highlight>
              </a:rPr>
              <a:t> to understand interest/influence</a:t>
            </a:r>
            <a:endParaRPr sz="1350">
              <a:solidFill>
                <a:srgbClr val="575757"/>
              </a:solidFill>
              <a:highlight>
                <a:srgbClr val="FFFFFF"/>
              </a:highlight>
            </a:endParaRPr>
          </a:p>
          <a:p>
            <a:pPr indent="-314325" lvl="0" marL="457200" rtl="0" algn="l">
              <a:spcBef>
                <a:spcPts val="0"/>
              </a:spcBef>
              <a:spcAft>
                <a:spcPts val="0"/>
              </a:spcAft>
              <a:buClr>
                <a:srgbClr val="575757"/>
              </a:buClr>
              <a:buSzPts val="1350"/>
              <a:buChar char="●"/>
            </a:pPr>
            <a:r>
              <a:rPr lang="en" sz="1350">
                <a:solidFill>
                  <a:srgbClr val="575757"/>
                </a:solidFill>
                <a:highlight>
                  <a:srgbClr val="FFFFFF"/>
                </a:highlight>
              </a:rPr>
              <a:t>May contain roles that are </a:t>
            </a:r>
            <a:r>
              <a:rPr lang="en" sz="1350">
                <a:solidFill>
                  <a:srgbClr val="575757"/>
                </a:solidFill>
                <a:highlight>
                  <a:srgbClr val="FFFFFF"/>
                </a:highlight>
              </a:rPr>
              <a:t>required</a:t>
            </a:r>
            <a:r>
              <a:rPr lang="en" sz="1350">
                <a:solidFill>
                  <a:srgbClr val="575757"/>
                </a:solidFill>
                <a:highlight>
                  <a:srgbClr val="FFFFFF"/>
                </a:highlight>
              </a:rPr>
              <a:t> where actual resources are TBD</a:t>
            </a:r>
            <a:endParaRPr sz="1350">
              <a:solidFill>
                <a:srgbClr val="575757"/>
              </a:solidFill>
              <a:highlight>
                <a:srgbClr val="FFFFFF"/>
              </a:highlight>
            </a:endParaRPr>
          </a:p>
          <a:p>
            <a:pPr indent="-314325" lvl="0" marL="457200" rtl="0" algn="l">
              <a:spcBef>
                <a:spcPts val="0"/>
              </a:spcBef>
              <a:spcAft>
                <a:spcPts val="0"/>
              </a:spcAft>
              <a:buClr>
                <a:srgbClr val="575757"/>
              </a:buClr>
              <a:buSzPts val="1350"/>
              <a:buChar char="●"/>
            </a:pPr>
            <a:r>
              <a:rPr lang="en" sz="1350">
                <a:solidFill>
                  <a:srgbClr val="575757"/>
                </a:solidFill>
                <a:highlight>
                  <a:srgbClr val="FFFFFF"/>
                </a:highlight>
              </a:rPr>
              <a:t>Gets </a:t>
            </a:r>
            <a:r>
              <a:rPr lang="en" sz="1350">
                <a:solidFill>
                  <a:srgbClr val="575757"/>
                </a:solidFill>
                <a:highlight>
                  <a:srgbClr val="FFFFFF"/>
                </a:highlight>
              </a:rPr>
              <a:t>brainstorming</a:t>
            </a:r>
            <a:r>
              <a:rPr lang="en" sz="1350">
                <a:solidFill>
                  <a:srgbClr val="575757"/>
                </a:solidFill>
                <a:highlight>
                  <a:srgbClr val="FFFFFF"/>
                </a:highlight>
              </a:rPr>
              <a:t> going on work streams and work breakdown structure</a:t>
            </a:r>
            <a:endParaRPr sz="1350">
              <a:solidFill>
                <a:srgbClr val="575757"/>
              </a:solidFill>
              <a:highlight>
                <a:srgbClr val="FFFFFF"/>
              </a:highlight>
            </a:endParaRPr>
          </a:p>
          <a:p>
            <a:pPr indent="-314325" lvl="0" marL="457200" rtl="0" algn="l">
              <a:spcBef>
                <a:spcPts val="0"/>
              </a:spcBef>
              <a:spcAft>
                <a:spcPts val="0"/>
              </a:spcAft>
              <a:buClr>
                <a:srgbClr val="575757"/>
              </a:buClr>
              <a:buSzPts val="1350"/>
              <a:buChar char="●"/>
            </a:pPr>
            <a:r>
              <a:rPr lang="en" sz="1350">
                <a:solidFill>
                  <a:srgbClr val="575757"/>
                </a:solidFill>
                <a:highlight>
                  <a:srgbClr val="FFFFFF"/>
                </a:highlight>
              </a:rPr>
              <a:t>Critical to understanding</a:t>
            </a:r>
            <a:r>
              <a:rPr lang="en" sz="1350">
                <a:solidFill>
                  <a:srgbClr val="575757"/>
                </a:solidFill>
                <a:highlight>
                  <a:srgbClr val="FFFFFF"/>
                </a:highlight>
              </a:rPr>
              <a:t> the multiple dimensions of project scope</a:t>
            </a:r>
            <a:endParaRPr sz="1350">
              <a:solidFill>
                <a:srgbClr val="575757"/>
              </a:solidFill>
              <a:highlight>
                <a:srgbClr val="FFFFFF"/>
              </a:highlight>
            </a:endParaRPr>
          </a:p>
          <a:p>
            <a:pPr indent="-314325" lvl="0" marL="457200" rtl="0" algn="l">
              <a:spcBef>
                <a:spcPts val="0"/>
              </a:spcBef>
              <a:spcAft>
                <a:spcPts val="0"/>
              </a:spcAft>
              <a:buClr>
                <a:srgbClr val="575757"/>
              </a:buClr>
              <a:buSzPts val="1350"/>
              <a:buChar char="●"/>
            </a:pPr>
            <a:r>
              <a:rPr lang="en" sz="1350">
                <a:solidFill>
                  <a:srgbClr val="575757"/>
                </a:solidFill>
                <a:highlight>
                  <a:srgbClr val="FFFFFF"/>
                </a:highlight>
              </a:rPr>
              <a:t>Stakeholder analysis begins a PM down the cone of uncertainty &amp; can reveal critical constraints or opportunities</a:t>
            </a:r>
            <a:endParaRPr sz="1350">
              <a:solidFill>
                <a:srgbClr val="575757"/>
              </a:solidFill>
              <a:highlight>
                <a:srgbClr val="FFFFFF"/>
              </a:highlight>
            </a:endParaRPr>
          </a:p>
        </p:txBody>
      </p:sp>
      <p:pic>
        <p:nvPicPr>
          <p:cNvPr id="262" name="Google Shape;262;p36"/>
          <p:cNvPicPr preferRelativeResize="0"/>
          <p:nvPr/>
        </p:nvPicPr>
        <p:blipFill>
          <a:blip r:embed="rId3">
            <a:alphaModFix/>
          </a:blip>
          <a:stretch>
            <a:fillRect/>
          </a:stretch>
        </p:blipFill>
        <p:spPr>
          <a:xfrm>
            <a:off x="6262850" y="811400"/>
            <a:ext cx="2746200" cy="2312240"/>
          </a:xfrm>
          <a:prstGeom prst="rect">
            <a:avLst/>
          </a:prstGeom>
          <a:noFill/>
          <a:ln>
            <a:noFill/>
          </a:ln>
        </p:spPr>
      </p:pic>
      <p:pic>
        <p:nvPicPr>
          <p:cNvPr id="263" name="Google Shape;263;p36"/>
          <p:cNvPicPr preferRelativeResize="0"/>
          <p:nvPr/>
        </p:nvPicPr>
        <p:blipFill>
          <a:blip r:embed="rId4">
            <a:alphaModFix/>
          </a:blip>
          <a:stretch>
            <a:fillRect/>
          </a:stretch>
        </p:blipFill>
        <p:spPr>
          <a:xfrm>
            <a:off x="1093175" y="2637925"/>
            <a:ext cx="3741581" cy="21157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37"/>
          <p:cNvSpPr txBox="1"/>
          <p:nvPr>
            <p:ph type="title"/>
          </p:nvPr>
        </p:nvSpPr>
        <p:spPr>
          <a:xfrm>
            <a:off x="311700" y="2130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Chain of Command</a:t>
            </a:r>
            <a:endParaRPr/>
          </a:p>
        </p:txBody>
      </p:sp>
      <p:sp>
        <p:nvSpPr>
          <p:cNvPr id="269" name="Google Shape;269;p37"/>
          <p:cNvSpPr txBox="1"/>
          <p:nvPr/>
        </p:nvSpPr>
        <p:spPr>
          <a:xfrm>
            <a:off x="16950" y="907325"/>
            <a:ext cx="8441400" cy="956700"/>
          </a:xfrm>
          <a:prstGeom prst="rect">
            <a:avLst/>
          </a:prstGeom>
          <a:noFill/>
          <a:ln>
            <a:noFill/>
          </a:ln>
        </p:spPr>
        <p:txBody>
          <a:bodyPr anchorCtr="0" anchor="t" bIns="91425" lIns="91425" spcFirstLastPara="1" rIns="91425" wrap="square" tIns="91425">
            <a:noAutofit/>
          </a:bodyPr>
          <a:lstStyle/>
          <a:p>
            <a:pPr indent="-314325" lvl="0" marL="457200" rtl="0" algn="l">
              <a:spcBef>
                <a:spcPts val="0"/>
              </a:spcBef>
              <a:spcAft>
                <a:spcPts val="0"/>
              </a:spcAft>
              <a:buClr>
                <a:srgbClr val="575757"/>
              </a:buClr>
              <a:buSzPts val="1350"/>
              <a:buChar char="●"/>
            </a:pPr>
            <a:r>
              <a:rPr lang="en" sz="1350">
                <a:solidFill>
                  <a:srgbClr val="575757"/>
                </a:solidFill>
                <a:highlight>
                  <a:srgbClr val="FFFFFF"/>
                </a:highlight>
              </a:rPr>
              <a:t>A </a:t>
            </a:r>
            <a:r>
              <a:rPr lang="en" sz="1350">
                <a:solidFill>
                  <a:srgbClr val="575757"/>
                </a:solidFill>
                <a:highlight>
                  <a:srgbClr val="FFFFFF"/>
                </a:highlight>
              </a:rPr>
              <a:t>deliverable</a:t>
            </a:r>
            <a:r>
              <a:rPr lang="en" sz="1350">
                <a:solidFill>
                  <a:srgbClr val="575757"/>
                </a:solidFill>
                <a:highlight>
                  <a:srgbClr val="FFFFFF"/>
                </a:highlight>
              </a:rPr>
              <a:t> in the project management plan, but begins to take shape </a:t>
            </a:r>
            <a:r>
              <a:rPr lang="en" sz="1350">
                <a:solidFill>
                  <a:srgbClr val="575757"/>
                </a:solidFill>
                <a:highlight>
                  <a:srgbClr val="FFFFFF"/>
                </a:highlight>
              </a:rPr>
              <a:t>during</a:t>
            </a:r>
            <a:r>
              <a:rPr lang="en" sz="1350">
                <a:solidFill>
                  <a:srgbClr val="575757"/>
                </a:solidFill>
                <a:highlight>
                  <a:srgbClr val="FFFFFF"/>
                </a:highlight>
              </a:rPr>
              <a:t> initiation</a:t>
            </a:r>
            <a:endParaRPr sz="1350">
              <a:solidFill>
                <a:srgbClr val="575757"/>
              </a:solidFill>
              <a:highlight>
                <a:srgbClr val="FFFFFF"/>
              </a:highlight>
            </a:endParaRPr>
          </a:p>
          <a:p>
            <a:pPr indent="-314325" lvl="0" marL="457200" rtl="0" algn="l">
              <a:spcBef>
                <a:spcPts val="0"/>
              </a:spcBef>
              <a:spcAft>
                <a:spcPts val="0"/>
              </a:spcAft>
              <a:buClr>
                <a:srgbClr val="575757"/>
              </a:buClr>
              <a:buSzPts val="1350"/>
              <a:buChar char="●"/>
            </a:pPr>
            <a:r>
              <a:rPr lang="en" sz="1350">
                <a:solidFill>
                  <a:srgbClr val="575757"/>
                </a:solidFill>
                <a:highlight>
                  <a:srgbClr val="FFFFFF"/>
                </a:highlight>
              </a:rPr>
              <a:t>Key to understanding escalation path</a:t>
            </a:r>
            <a:endParaRPr sz="1350">
              <a:solidFill>
                <a:srgbClr val="575757"/>
              </a:solidFill>
              <a:highlight>
                <a:srgbClr val="FFFFFF"/>
              </a:highlight>
            </a:endParaRPr>
          </a:p>
          <a:p>
            <a:pPr indent="-314325" lvl="0" marL="457200" rtl="0" algn="l">
              <a:spcBef>
                <a:spcPts val="0"/>
              </a:spcBef>
              <a:spcAft>
                <a:spcPts val="0"/>
              </a:spcAft>
              <a:buClr>
                <a:srgbClr val="575757"/>
              </a:buClr>
              <a:buSzPts val="1350"/>
              <a:buChar char="●"/>
            </a:pPr>
            <a:r>
              <a:rPr lang="en" sz="1350">
                <a:solidFill>
                  <a:srgbClr val="575757"/>
                </a:solidFill>
                <a:highlight>
                  <a:srgbClr val="FFFFFF"/>
                </a:highlight>
              </a:rPr>
              <a:t>Understanding paths in a matrix organization is key to confirming project resources</a:t>
            </a:r>
            <a:endParaRPr sz="1350">
              <a:solidFill>
                <a:srgbClr val="575757"/>
              </a:solidFill>
              <a:highlight>
                <a:srgbClr val="FFFFFF"/>
              </a:highlight>
            </a:endParaRPr>
          </a:p>
          <a:p>
            <a:pPr indent="-314325" lvl="0" marL="457200" rtl="0" algn="l">
              <a:spcBef>
                <a:spcPts val="0"/>
              </a:spcBef>
              <a:spcAft>
                <a:spcPts val="0"/>
              </a:spcAft>
              <a:buClr>
                <a:srgbClr val="575757"/>
              </a:buClr>
              <a:buSzPts val="1350"/>
              <a:buChar char="●"/>
            </a:pPr>
            <a:r>
              <a:rPr lang="en" sz="1350">
                <a:solidFill>
                  <a:srgbClr val="575757"/>
                </a:solidFill>
                <a:highlight>
                  <a:srgbClr val="FFFFFF"/>
                </a:highlight>
              </a:rPr>
              <a:t>Key to </a:t>
            </a:r>
            <a:r>
              <a:rPr lang="en" sz="1350">
                <a:solidFill>
                  <a:srgbClr val="575757"/>
                </a:solidFill>
                <a:highlight>
                  <a:srgbClr val="FFFFFF"/>
                </a:highlight>
              </a:rPr>
              <a:t>understanding “project teams” &amp; visualizing interdependencies</a:t>
            </a:r>
            <a:endParaRPr sz="1350">
              <a:solidFill>
                <a:srgbClr val="575757"/>
              </a:solidFill>
              <a:highlight>
                <a:srgbClr val="FFFFFF"/>
              </a:highlight>
            </a:endParaRPr>
          </a:p>
        </p:txBody>
      </p:sp>
      <p:pic>
        <p:nvPicPr>
          <p:cNvPr id="270" name="Google Shape;270;p37"/>
          <p:cNvPicPr preferRelativeResize="0"/>
          <p:nvPr/>
        </p:nvPicPr>
        <p:blipFill>
          <a:blip r:embed="rId3">
            <a:alphaModFix/>
          </a:blip>
          <a:stretch>
            <a:fillRect/>
          </a:stretch>
        </p:blipFill>
        <p:spPr>
          <a:xfrm>
            <a:off x="5606525" y="2637750"/>
            <a:ext cx="3419999" cy="2409051"/>
          </a:xfrm>
          <a:prstGeom prst="rect">
            <a:avLst/>
          </a:prstGeom>
          <a:noFill/>
          <a:ln>
            <a:noFill/>
          </a:ln>
        </p:spPr>
      </p:pic>
      <p:pic>
        <p:nvPicPr>
          <p:cNvPr id="271" name="Google Shape;271;p37"/>
          <p:cNvPicPr preferRelativeResize="0"/>
          <p:nvPr/>
        </p:nvPicPr>
        <p:blipFill>
          <a:blip r:embed="rId4">
            <a:alphaModFix/>
          </a:blip>
          <a:stretch>
            <a:fillRect/>
          </a:stretch>
        </p:blipFill>
        <p:spPr>
          <a:xfrm>
            <a:off x="16950" y="2993200"/>
            <a:ext cx="3367151" cy="2053593"/>
          </a:xfrm>
          <a:prstGeom prst="rect">
            <a:avLst/>
          </a:prstGeom>
          <a:noFill/>
          <a:ln>
            <a:noFill/>
          </a:ln>
        </p:spPr>
      </p:pic>
      <p:pic>
        <p:nvPicPr>
          <p:cNvPr id="272" name="Google Shape;272;p37"/>
          <p:cNvPicPr preferRelativeResize="0"/>
          <p:nvPr/>
        </p:nvPicPr>
        <p:blipFill>
          <a:blip r:embed="rId5">
            <a:alphaModFix/>
          </a:blip>
          <a:stretch>
            <a:fillRect/>
          </a:stretch>
        </p:blipFill>
        <p:spPr>
          <a:xfrm>
            <a:off x="3141775" y="1985575"/>
            <a:ext cx="2619733" cy="240905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38"/>
          <p:cNvSpPr txBox="1"/>
          <p:nvPr>
            <p:ph type="title"/>
          </p:nvPr>
        </p:nvSpPr>
        <p:spPr>
          <a:xfrm>
            <a:off x="311700" y="2130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Manage Stakeholder Engagement</a:t>
            </a:r>
            <a:endParaRPr/>
          </a:p>
        </p:txBody>
      </p:sp>
      <p:sp>
        <p:nvSpPr>
          <p:cNvPr id="278" name="Google Shape;278;p38"/>
          <p:cNvSpPr txBox="1"/>
          <p:nvPr/>
        </p:nvSpPr>
        <p:spPr>
          <a:xfrm>
            <a:off x="16950" y="907325"/>
            <a:ext cx="8441400" cy="956700"/>
          </a:xfrm>
          <a:prstGeom prst="rect">
            <a:avLst/>
          </a:prstGeom>
          <a:noFill/>
          <a:ln>
            <a:noFill/>
          </a:ln>
        </p:spPr>
        <p:txBody>
          <a:bodyPr anchorCtr="0" anchor="t" bIns="91425" lIns="91425" spcFirstLastPara="1" rIns="91425" wrap="square" tIns="91425">
            <a:noAutofit/>
          </a:bodyPr>
          <a:lstStyle/>
          <a:p>
            <a:pPr indent="-314325" lvl="0" marL="457200" rtl="0" algn="l">
              <a:spcBef>
                <a:spcPts val="0"/>
              </a:spcBef>
              <a:spcAft>
                <a:spcPts val="0"/>
              </a:spcAft>
              <a:buClr>
                <a:srgbClr val="575757"/>
              </a:buClr>
              <a:buSzPts val="1350"/>
              <a:buChar char="●"/>
            </a:pPr>
            <a:r>
              <a:rPr lang="en" sz="1350">
                <a:solidFill>
                  <a:srgbClr val="575757"/>
                </a:solidFill>
                <a:highlight>
                  <a:srgbClr val="FFFFFF"/>
                </a:highlight>
              </a:rPr>
              <a:t>From initiation to planning - stakeholder engagement should be considered</a:t>
            </a:r>
            <a:endParaRPr sz="1350">
              <a:solidFill>
                <a:srgbClr val="575757"/>
              </a:solidFill>
              <a:highlight>
                <a:srgbClr val="FFFFFF"/>
              </a:highlight>
            </a:endParaRPr>
          </a:p>
          <a:p>
            <a:pPr indent="-314325" lvl="0" marL="457200" rtl="0" algn="l">
              <a:spcBef>
                <a:spcPts val="0"/>
              </a:spcBef>
              <a:spcAft>
                <a:spcPts val="0"/>
              </a:spcAft>
              <a:buClr>
                <a:srgbClr val="575757"/>
              </a:buClr>
              <a:buSzPts val="1350"/>
              <a:buChar char="●"/>
            </a:pPr>
            <a:r>
              <a:rPr lang="en" sz="1350">
                <a:solidFill>
                  <a:srgbClr val="575757"/>
                </a:solidFill>
                <a:highlight>
                  <a:srgbClr val="FFFFFF"/>
                </a:highlight>
              </a:rPr>
              <a:t>The register suggests a basic assessment of interest - power - category</a:t>
            </a:r>
            <a:endParaRPr sz="1350">
              <a:solidFill>
                <a:srgbClr val="575757"/>
              </a:solidFill>
              <a:highlight>
                <a:srgbClr val="FFFFFF"/>
              </a:highlight>
            </a:endParaRPr>
          </a:p>
          <a:p>
            <a:pPr indent="-314325" lvl="0" marL="457200" rtl="0" algn="l">
              <a:spcBef>
                <a:spcPts val="0"/>
              </a:spcBef>
              <a:spcAft>
                <a:spcPts val="0"/>
              </a:spcAft>
              <a:buClr>
                <a:srgbClr val="575757"/>
              </a:buClr>
              <a:buSzPts val="1350"/>
              <a:buChar char="●"/>
            </a:pPr>
            <a:r>
              <a:rPr lang="en" sz="1350">
                <a:solidFill>
                  <a:srgbClr val="575757"/>
                </a:solidFill>
                <a:highlight>
                  <a:srgbClr val="FFFFFF"/>
                </a:highlight>
              </a:rPr>
              <a:t>RACI (responsible, accountable, consulted and informed) is a more </a:t>
            </a:r>
            <a:r>
              <a:rPr lang="en" sz="1350">
                <a:solidFill>
                  <a:srgbClr val="575757"/>
                </a:solidFill>
                <a:highlight>
                  <a:srgbClr val="FFFFFF"/>
                </a:highlight>
              </a:rPr>
              <a:t>complex</a:t>
            </a:r>
            <a:r>
              <a:rPr lang="en" sz="1350">
                <a:solidFill>
                  <a:srgbClr val="575757"/>
                </a:solidFill>
                <a:highlight>
                  <a:srgbClr val="FFFFFF"/>
                </a:highlight>
              </a:rPr>
              <a:t> analysis of engagement</a:t>
            </a:r>
            <a:endParaRPr sz="1350">
              <a:solidFill>
                <a:srgbClr val="575757"/>
              </a:solidFill>
              <a:highlight>
                <a:srgbClr val="FFFFFF"/>
              </a:highlight>
            </a:endParaRPr>
          </a:p>
          <a:p>
            <a:pPr indent="-314325" lvl="0" marL="457200" rtl="0" algn="l">
              <a:spcBef>
                <a:spcPts val="0"/>
              </a:spcBef>
              <a:spcAft>
                <a:spcPts val="0"/>
              </a:spcAft>
              <a:buClr>
                <a:srgbClr val="575757"/>
              </a:buClr>
              <a:buSzPts val="1350"/>
              <a:buChar char="●"/>
            </a:pPr>
            <a:r>
              <a:rPr lang="en" sz="1350">
                <a:solidFill>
                  <a:srgbClr val="575757"/>
                </a:solidFill>
                <a:highlight>
                  <a:srgbClr val="FFFFFF"/>
                </a:highlight>
              </a:rPr>
              <a:t>Many other tools and techniques are available for stakeholder analysis &amp; engagement </a:t>
            </a:r>
            <a:endParaRPr sz="1350">
              <a:solidFill>
                <a:srgbClr val="575757"/>
              </a:solidFill>
              <a:highlight>
                <a:srgbClr val="FFFFFF"/>
              </a:highlight>
            </a:endParaRPr>
          </a:p>
        </p:txBody>
      </p:sp>
      <p:pic>
        <p:nvPicPr>
          <p:cNvPr id="279" name="Google Shape;279;p38"/>
          <p:cNvPicPr preferRelativeResize="0"/>
          <p:nvPr/>
        </p:nvPicPr>
        <p:blipFill>
          <a:blip r:embed="rId3">
            <a:alphaModFix/>
          </a:blip>
          <a:stretch>
            <a:fillRect/>
          </a:stretch>
        </p:blipFill>
        <p:spPr>
          <a:xfrm>
            <a:off x="382450" y="2491800"/>
            <a:ext cx="2988174" cy="1972851"/>
          </a:xfrm>
          <a:prstGeom prst="rect">
            <a:avLst/>
          </a:prstGeom>
          <a:noFill/>
          <a:ln>
            <a:noFill/>
          </a:ln>
        </p:spPr>
      </p:pic>
      <p:pic>
        <p:nvPicPr>
          <p:cNvPr id="280" name="Google Shape;280;p38"/>
          <p:cNvPicPr preferRelativeResize="0"/>
          <p:nvPr/>
        </p:nvPicPr>
        <p:blipFill>
          <a:blip r:embed="rId4">
            <a:alphaModFix/>
          </a:blip>
          <a:stretch>
            <a:fillRect/>
          </a:stretch>
        </p:blipFill>
        <p:spPr>
          <a:xfrm>
            <a:off x="4402200" y="2402261"/>
            <a:ext cx="3409026" cy="2151939"/>
          </a:xfrm>
          <a:prstGeom prst="rect">
            <a:avLst/>
          </a:prstGeom>
          <a:noFill/>
          <a:ln>
            <a:noFill/>
          </a:ln>
        </p:spPr>
      </p:pic>
      <p:sp>
        <p:nvSpPr>
          <p:cNvPr id="281" name="Google Shape;281;p38"/>
          <p:cNvSpPr txBox="1"/>
          <p:nvPr/>
        </p:nvSpPr>
        <p:spPr>
          <a:xfrm>
            <a:off x="311700" y="4677550"/>
            <a:ext cx="4551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u="sng">
                <a:solidFill>
                  <a:schemeClr val="hlink"/>
                </a:solidFill>
                <a:latin typeface="Proxima Nova"/>
                <a:ea typeface="Proxima Nova"/>
                <a:cs typeface="Proxima Nova"/>
                <a:sym typeface="Proxima Nova"/>
                <a:hlinkClick r:id="rId5"/>
              </a:rPr>
              <a:t>Additional reading on stakeholders in agile scrum.</a:t>
            </a:r>
            <a:endParaRPr>
              <a:latin typeface="Proxima Nova"/>
              <a:ea typeface="Proxima Nova"/>
              <a:cs typeface="Proxima Nova"/>
              <a:sym typeface="Proxima Nova"/>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39"/>
          <p:cNvSpPr txBox="1"/>
          <p:nvPr>
            <p:ph type="title"/>
          </p:nvPr>
        </p:nvSpPr>
        <p:spPr>
          <a:xfrm>
            <a:off x="311700" y="2130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Example Charter - Paralos</a:t>
            </a:r>
            <a:endParaRPr/>
          </a:p>
        </p:txBody>
      </p:sp>
      <p:sp>
        <p:nvSpPr>
          <p:cNvPr id="287" name="Google Shape;287;p39"/>
          <p:cNvSpPr txBox="1"/>
          <p:nvPr/>
        </p:nvSpPr>
        <p:spPr>
          <a:xfrm>
            <a:off x="3741325" y="1570200"/>
            <a:ext cx="2016000" cy="221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39"/>
          <p:cNvSpPr txBox="1"/>
          <p:nvPr/>
        </p:nvSpPr>
        <p:spPr>
          <a:xfrm>
            <a:off x="572650" y="1401725"/>
            <a:ext cx="6153900" cy="751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Paralos Charter: </a:t>
            </a:r>
            <a:r>
              <a:rPr lang="en" u="sng">
                <a:solidFill>
                  <a:schemeClr val="hlink"/>
                </a:solidFill>
                <a:hlinkClick r:id="rId3"/>
              </a:rPr>
              <a:t>https://wiki.runthedish.com/display/Platform3/Project+Paralos+Charter</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40"/>
          <p:cNvSpPr txBox="1"/>
          <p:nvPr/>
        </p:nvSpPr>
        <p:spPr>
          <a:xfrm>
            <a:off x="139350" y="1546800"/>
            <a:ext cx="8865300" cy="1250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lang="en" sz="5400">
                <a:solidFill>
                  <a:schemeClr val="accent3"/>
                </a:solidFill>
                <a:latin typeface="Alfa Slab One"/>
                <a:ea typeface="Alfa Slab One"/>
                <a:cs typeface="Alfa Slab One"/>
                <a:sym typeface="Alfa Slab One"/>
              </a:rPr>
              <a:t>Planning</a:t>
            </a:r>
            <a:endParaRPr sz="2400"/>
          </a:p>
        </p:txBody>
      </p:sp>
      <p:pic>
        <p:nvPicPr>
          <p:cNvPr id="294" name="Google Shape;294;p40"/>
          <p:cNvPicPr preferRelativeResize="0"/>
          <p:nvPr/>
        </p:nvPicPr>
        <p:blipFill>
          <a:blip r:embed="rId3">
            <a:alphaModFix/>
          </a:blip>
          <a:stretch>
            <a:fillRect/>
          </a:stretch>
        </p:blipFill>
        <p:spPr>
          <a:xfrm>
            <a:off x="2672100" y="2675425"/>
            <a:ext cx="3688592" cy="20418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pic>
        <p:nvPicPr>
          <p:cNvPr id="299" name="Google Shape;299;p41"/>
          <p:cNvPicPr preferRelativeResize="0"/>
          <p:nvPr/>
        </p:nvPicPr>
        <p:blipFill rotWithShape="1">
          <a:blip r:embed="rId3">
            <a:alphaModFix/>
          </a:blip>
          <a:srcRect b="0" l="0" r="0" t="10321"/>
          <a:stretch/>
        </p:blipFill>
        <p:spPr>
          <a:xfrm>
            <a:off x="1071975" y="960201"/>
            <a:ext cx="6519549" cy="3876198"/>
          </a:xfrm>
          <a:prstGeom prst="rect">
            <a:avLst/>
          </a:prstGeom>
          <a:noFill/>
          <a:ln>
            <a:noFill/>
          </a:ln>
        </p:spPr>
      </p:pic>
      <p:sp>
        <p:nvSpPr>
          <p:cNvPr id="300" name="Google Shape;300;p41"/>
          <p:cNvSpPr/>
          <p:nvPr/>
        </p:nvSpPr>
        <p:spPr>
          <a:xfrm>
            <a:off x="1204225" y="1199325"/>
            <a:ext cx="6245400" cy="302400"/>
          </a:xfrm>
          <a:prstGeom prst="rect">
            <a:avLst/>
          </a:prstGeom>
          <a:noFill/>
          <a:ln cap="flat" cmpd="sng" w="38100">
            <a:solidFill>
              <a:srgbClr val="FF000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41"/>
          <p:cNvSpPr txBox="1"/>
          <p:nvPr>
            <p:ph type="title"/>
          </p:nvPr>
        </p:nvSpPr>
        <p:spPr>
          <a:xfrm>
            <a:off x="311700" y="2130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Integration Management - Planning</a:t>
            </a:r>
            <a:endParaRPr/>
          </a:p>
        </p:txBody>
      </p:sp>
      <p:pic>
        <p:nvPicPr>
          <p:cNvPr id="302" name="Google Shape;302;p41"/>
          <p:cNvPicPr preferRelativeResize="0"/>
          <p:nvPr/>
        </p:nvPicPr>
        <p:blipFill>
          <a:blip r:embed="rId4">
            <a:alphaModFix/>
          </a:blip>
          <a:stretch>
            <a:fillRect/>
          </a:stretch>
        </p:blipFill>
        <p:spPr>
          <a:xfrm>
            <a:off x="108525" y="1649975"/>
            <a:ext cx="8839203" cy="809803"/>
          </a:xfrm>
          <a:prstGeom prst="rect">
            <a:avLst/>
          </a:prstGeom>
          <a:noFill/>
          <a:ln>
            <a:noFill/>
          </a:ln>
        </p:spPr>
      </p:pic>
      <p:sp>
        <p:nvSpPr>
          <p:cNvPr id="303" name="Google Shape;303;p41"/>
          <p:cNvSpPr txBox="1"/>
          <p:nvPr/>
        </p:nvSpPr>
        <p:spPr>
          <a:xfrm>
            <a:off x="823950" y="2856950"/>
            <a:ext cx="6949500" cy="3276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a:t>There are no edges in project management, but sometimes there are gates</a:t>
            </a:r>
            <a:endParaRPr/>
          </a:p>
        </p:txBody>
      </p:sp>
      <p:sp>
        <p:nvSpPr>
          <p:cNvPr id="304" name="Google Shape;304;p41"/>
          <p:cNvSpPr txBox="1"/>
          <p:nvPr/>
        </p:nvSpPr>
        <p:spPr>
          <a:xfrm>
            <a:off x="835475" y="3236200"/>
            <a:ext cx="7926600" cy="3276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Clr>
                <a:schemeClr val="dk1"/>
              </a:buClr>
              <a:buSzPts val="1400"/>
              <a:buChar char="●"/>
            </a:pPr>
            <a:r>
              <a:rPr lang="en">
                <a:solidFill>
                  <a:schemeClr val="dk1"/>
                </a:solidFill>
              </a:rPr>
              <a:t>The planning phase is often squeezed or thought to be done with the charter...not really</a:t>
            </a:r>
            <a:endParaRPr/>
          </a:p>
        </p:txBody>
      </p:sp>
      <p:sp>
        <p:nvSpPr>
          <p:cNvPr id="305" name="Google Shape;305;p41"/>
          <p:cNvSpPr txBox="1"/>
          <p:nvPr/>
        </p:nvSpPr>
        <p:spPr>
          <a:xfrm>
            <a:off x="835475" y="3680875"/>
            <a:ext cx="7803900" cy="3276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Clr>
                <a:schemeClr val="dk1"/>
              </a:buClr>
              <a:buSzPts val="1400"/>
              <a:buChar char="●"/>
            </a:pPr>
            <a:r>
              <a:rPr lang="en">
                <a:solidFill>
                  <a:schemeClr val="dk1"/>
                </a:solidFill>
              </a:rPr>
              <a:t>PMBOK defines planning as its own phase and expects “progressive elaboration” from the charter statements</a:t>
            </a:r>
            <a:endParaRPr/>
          </a:p>
        </p:txBody>
      </p:sp>
      <p:sp>
        <p:nvSpPr>
          <p:cNvPr id="306" name="Google Shape;306;p41"/>
          <p:cNvSpPr/>
          <p:nvPr/>
        </p:nvSpPr>
        <p:spPr>
          <a:xfrm>
            <a:off x="2747725" y="1764875"/>
            <a:ext cx="1248000" cy="3024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41"/>
          <p:cNvSpPr/>
          <p:nvPr/>
        </p:nvSpPr>
        <p:spPr>
          <a:xfrm>
            <a:off x="2519125" y="2081175"/>
            <a:ext cx="1797300" cy="302400"/>
          </a:xfrm>
          <a:prstGeom prst="rect">
            <a:avLst/>
          </a:prstGeom>
          <a:noFill/>
          <a:ln cap="flat" cmpd="sng" w="38100">
            <a:solidFill>
              <a:srgbClr val="E69138"/>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41"/>
          <p:cNvSpPr/>
          <p:nvPr/>
        </p:nvSpPr>
        <p:spPr>
          <a:xfrm>
            <a:off x="2887200" y="960200"/>
            <a:ext cx="1248000" cy="37890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000"/>
                                          </p:stCondLst>
                                        </p:cTn>
                                        <p:tgtEl>
                                          <p:spTgt spid="300"/>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308"/>
                                        </p:tgtEl>
                                        <p:attrNameLst>
                                          <p:attrName>style.visibility</p:attrName>
                                        </p:attrNameLst>
                                      </p:cBhvr>
                                      <p:to>
                                        <p:strVal val="visible"/>
                                      </p:to>
                                    </p:set>
                                    <p:animEffect filter="fade" transition="in">
                                      <p:cBhvr>
                                        <p:cTn dur="1000"/>
                                        <p:tgtEl>
                                          <p:spTgt spid="30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000"/>
                                          </p:stCondLst>
                                        </p:cTn>
                                        <p:tgtEl>
                                          <p:spTgt spid="299"/>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000"/>
                                          </p:stCondLst>
                                        </p:cTn>
                                        <p:tgtEl>
                                          <p:spTgt spid="30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2"/>
                                        </p:tgtEl>
                                        <p:attrNameLst>
                                          <p:attrName>style.visibility</p:attrName>
                                        </p:attrNameLst>
                                      </p:cBhvr>
                                      <p:to>
                                        <p:strVal val="visible"/>
                                      </p:to>
                                    </p:set>
                                    <p:animEffect filter="fade" transition="in">
                                      <p:cBhvr>
                                        <p:cTn dur="1000"/>
                                        <p:tgtEl>
                                          <p:spTgt spid="302"/>
                                        </p:tgtEl>
                                      </p:cBhvr>
                                    </p:animEffect>
                                  </p:childTnLst>
                                </p:cTn>
                              </p:par>
                              <p:par>
                                <p:cTn fill="hold" nodeType="withEffect" presetClass="entr" presetID="10" presetSubtype="0">
                                  <p:stCondLst>
                                    <p:cond delay="0"/>
                                  </p:stCondLst>
                                  <p:childTnLst>
                                    <p:set>
                                      <p:cBhvr>
                                        <p:cTn dur="1" fill="hold">
                                          <p:stCondLst>
                                            <p:cond delay="0"/>
                                          </p:stCondLst>
                                        </p:cTn>
                                        <p:tgtEl>
                                          <p:spTgt spid="303"/>
                                        </p:tgtEl>
                                        <p:attrNameLst>
                                          <p:attrName>style.visibility</p:attrName>
                                        </p:attrNameLst>
                                      </p:cBhvr>
                                      <p:to>
                                        <p:strVal val="visible"/>
                                      </p:to>
                                    </p:set>
                                    <p:animEffect filter="fade" transition="in">
                                      <p:cBhvr>
                                        <p:cTn dur="1000"/>
                                        <p:tgtEl>
                                          <p:spTgt spid="30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6"/>
                                        </p:tgtEl>
                                        <p:attrNameLst>
                                          <p:attrName>style.visibility</p:attrName>
                                        </p:attrNameLst>
                                      </p:cBhvr>
                                      <p:to>
                                        <p:strVal val="visible"/>
                                      </p:to>
                                    </p:set>
                                    <p:animEffect filter="fade" transition="in">
                                      <p:cBhvr>
                                        <p:cTn dur="1000"/>
                                        <p:tgtEl>
                                          <p:spTgt spid="306"/>
                                        </p:tgtEl>
                                      </p:cBhvr>
                                    </p:animEffect>
                                  </p:childTnLst>
                                </p:cTn>
                              </p:par>
                              <p:par>
                                <p:cTn fill="hold" nodeType="withEffect" presetClass="entr" presetID="1" presetSubtype="0">
                                  <p:stCondLst>
                                    <p:cond delay="0"/>
                                  </p:stCondLst>
                                  <p:childTnLst>
                                    <p:set>
                                      <p:cBhvr>
                                        <p:cTn dur="1" fill="hold">
                                          <p:stCondLst>
                                            <p:cond delay="0"/>
                                          </p:stCondLst>
                                        </p:cTn>
                                        <p:tgtEl>
                                          <p:spTgt spid="30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7"/>
                                        </p:tgtEl>
                                        <p:attrNameLst>
                                          <p:attrName>style.visibility</p:attrName>
                                        </p:attrNameLst>
                                      </p:cBhvr>
                                      <p:to>
                                        <p:strVal val="visible"/>
                                      </p:to>
                                    </p:set>
                                    <p:animEffect filter="fade" transition="in">
                                      <p:cBhvr>
                                        <p:cTn dur="1000"/>
                                        <p:tgtEl>
                                          <p:spTgt spid="307"/>
                                        </p:tgtEl>
                                      </p:cBhvr>
                                    </p:animEffect>
                                  </p:childTnLst>
                                </p:cTn>
                              </p:par>
                              <p:par>
                                <p:cTn fill="hold" nodeType="withEffect" presetClass="entr" presetID="1" presetSubtype="0">
                                  <p:stCondLst>
                                    <p:cond delay="0"/>
                                  </p:stCondLst>
                                  <p:childTnLst>
                                    <p:set>
                                      <p:cBhvr>
                                        <p:cTn dur="1" fill="hold">
                                          <p:stCondLst>
                                            <p:cond delay="0"/>
                                          </p:stCondLst>
                                        </p:cTn>
                                        <p:tgtEl>
                                          <p:spTgt spid="30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What’s this is not all about</a:t>
            </a:r>
            <a:endParaRPr/>
          </a:p>
        </p:txBody>
      </p:sp>
      <p:sp>
        <p:nvSpPr>
          <p:cNvPr id="70" name="Google Shape;70;p15"/>
          <p:cNvSpPr txBox="1"/>
          <p:nvPr/>
        </p:nvSpPr>
        <p:spPr>
          <a:xfrm>
            <a:off x="416575" y="1214625"/>
            <a:ext cx="8237700" cy="3243600"/>
          </a:xfrm>
          <a:prstGeom prst="rect">
            <a:avLst/>
          </a:prstGeom>
          <a:noFill/>
          <a:ln>
            <a:noFill/>
          </a:ln>
        </p:spPr>
        <p:txBody>
          <a:bodyPr anchorCtr="0" anchor="t" bIns="91425" lIns="91425" spcFirstLastPara="1" rIns="91425" wrap="square" tIns="91425">
            <a:noAutofit/>
          </a:bodyPr>
          <a:lstStyle/>
          <a:p>
            <a:pPr indent="-173037" lvl="0" marL="227012" rtl="0" algn="l">
              <a:lnSpc>
                <a:spcPct val="150000"/>
              </a:lnSpc>
              <a:spcBef>
                <a:spcPts val="0"/>
              </a:spcBef>
              <a:spcAft>
                <a:spcPts val="0"/>
              </a:spcAft>
              <a:buSzPts val="1400"/>
              <a:buChar char="●"/>
            </a:pPr>
            <a:r>
              <a:rPr lang="en" sz="1800">
                <a:solidFill>
                  <a:schemeClr val="dk2"/>
                </a:solidFill>
                <a:latin typeface="Proxima Nova"/>
                <a:ea typeface="Proxima Nova"/>
                <a:cs typeface="Proxima Nova"/>
                <a:sym typeface="Proxima Nova"/>
              </a:rPr>
              <a:t>A template or set of templates for </a:t>
            </a:r>
            <a:r>
              <a:rPr lang="en" sz="1800">
                <a:solidFill>
                  <a:schemeClr val="dk2"/>
                </a:solidFill>
                <a:latin typeface="Proxima Nova"/>
                <a:ea typeface="Proxima Nova"/>
                <a:cs typeface="Proxima Nova"/>
                <a:sym typeface="Proxima Nova"/>
              </a:rPr>
              <a:t>managing projects</a:t>
            </a:r>
            <a:endParaRPr sz="1800">
              <a:solidFill>
                <a:schemeClr val="dk2"/>
              </a:solidFill>
              <a:latin typeface="Proxima Nova"/>
              <a:ea typeface="Proxima Nova"/>
              <a:cs typeface="Proxima Nova"/>
              <a:sym typeface="Proxima Nova"/>
            </a:endParaRPr>
          </a:p>
          <a:p>
            <a:pPr indent="-173037" lvl="0" marL="227012" rtl="0" algn="l">
              <a:lnSpc>
                <a:spcPct val="150000"/>
              </a:lnSpc>
              <a:spcBef>
                <a:spcPts val="0"/>
              </a:spcBef>
              <a:spcAft>
                <a:spcPts val="0"/>
              </a:spcAft>
              <a:buSzPts val="1400"/>
              <a:buChar char="●"/>
            </a:pPr>
            <a:r>
              <a:rPr lang="en" sz="1800">
                <a:solidFill>
                  <a:schemeClr val="dk2"/>
                </a:solidFill>
                <a:latin typeface="Proxima Nova"/>
                <a:ea typeface="Proxima Nova"/>
                <a:cs typeface="Proxima Nova"/>
                <a:sym typeface="Proxima Nova"/>
              </a:rPr>
              <a:t>A comprehensive review of the PMBOK</a:t>
            </a:r>
            <a:endParaRPr sz="1800">
              <a:solidFill>
                <a:schemeClr val="dk2"/>
              </a:solidFill>
              <a:latin typeface="Proxima Nova"/>
              <a:ea typeface="Proxima Nova"/>
              <a:cs typeface="Proxima Nova"/>
              <a:sym typeface="Proxima Nova"/>
            </a:endParaRPr>
          </a:p>
          <a:p>
            <a:pPr indent="-198437" lvl="0" marL="227012" rtl="0" algn="l">
              <a:lnSpc>
                <a:spcPct val="150000"/>
              </a:lnSpc>
              <a:spcBef>
                <a:spcPts val="0"/>
              </a:spcBef>
              <a:spcAft>
                <a:spcPts val="0"/>
              </a:spcAft>
              <a:buClr>
                <a:schemeClr val="dk2"/>
              </a:buClr>
              <a:buSzPts val="1800"/>
              <a:buFont typeface="Proxima Nova"/>
              <a:buChar char="●"/>
            </a:pPr>
            <a:r>
              <a:rPr lang="en" sz="1800">
                <a:solidFill>
                  <a:schemeClr val="dk2"/>
                </a:solidFill>
                <a:latin typeface="Proxima Nova"/>
                <a:ea typeface="Proxima Nova"/>
                <a:cs typeface="Proxima Nova"/>
                <a:sym typeface="Proxima Nova"/>
              </a:rPr>
              <a:t>A specific recommendation on what I think we should be doing </a:t>
            </a:r>
            <a:endParaRPr sz="1800">
              <a:solidFill>
                <a:schemeClr val="dk2"/>
              </a:solidFill>
              <a:latin typeface="Proxima Nova"/>
              <a:ea typeface="Proxima Nova"/>
              <a:cs typeface="Proxima Nova"/>
              <a:sym typeface="Proxima Nova"/>
            </a:endParaRPr>
          </a:p>
          <a:p>
            <a:pPr indent="-198437" lvl="0" marL="227012" rtl="0" algn="l">
              <a:lnSpc>
                <a:spcPct val="150000"/>
              </a:lnSpc>
              <a:spcBef>
                <a:spcPts val="0"/>
              </a:spcBef>
              <a:spcAft>
                <a:spcPts val="0"/>
              </a:spcAft>
              <a:buClr>
                <a:schemeClr val="dk2"/>
              </a:buClr>
              <a:buSzPts val="1800"/>
              <a:buFont typeface="Proxima Nova"/>
              <a:buChar char="●"/>
            </a:pPr>
            <a:r>
              <a:rPr lang="en" sz="1800">
                <a:solidFill>
                  <a:schemeClr val="dk2"/>
                </a:solidFill>
                <a:latin typeface="Proxima Nova"/>
                <a:ea typeface="Proxima Nova"/>
                <a:cs typeface="Proxima Nova"/>
                <a:sym typeface="Proxima Nova"/>
              </a:rPr>
              <a:t>A deep dive into the art of project timel</a:t>
            </a:r>
            <a:r>
              <a:rPr lang="en" sz="1800">
                <a:solidFill>
                  <a:schemeClr val="dk2"/>
                </a:solidFill>
                <a:latin typeface="Proxima Nova"/>
                <a:ea typeface="Proxima Nova"/>
                <a:cs typeface="Proxima Nova"/>
                <a:sym typeface="Proxima Nova"/>
              </a:rPr>
              <a:t>ine management</a:t>
            </a:r>
            <a:endParaRPr sz="1800">
              <a:solidFill>
                <a:schemeClr val="dk2"/>
              </a:solidFill>
              <a:latin typeface="Proxima Nova"/>
              <a:ea typeface="Proxima Nova"/>
              <a:cs typeface="Proxima Nova"/>
              <a:sym typeface="Proxima Nova"/>
            </a:endParaRPr>
          </a:p>
          <a:p>
            <a:pPr indent="-198437" lvl="0" marL="227012" rtl="0" algn="l">
              <a:lnSpc>
                <a:spcPct val="150000"/>
              </a:lnSpc>
              <a:spcBef>
                <a:spcPts val="0"/>
              </a:spcBef>
              <a:spcAft>
                <a:spcPts val="0"/>
              </a:spcAft>
              <a:buClr>
                <a:schemeClr val="dk2"/>
              </a:buClr>
              <a:buSzPts val="1800"/>
              <a:buFont typeface="Proxima Nova"/>
              <a:buChar char="●"/>
            </a:pPr>
            <a:r>
              <a:rPr lang="en" sz="1800">
                <a:solidFill>
                  <a:schemeClr val="dk2"/>
                </a:solidFill>
                <a:latin typeface="Proxima Nova"/>
                <a:ea typeface="Proxima Nova"/>
                <a:cs typeface="Proxima Nova"/>
                <a:sym typeface="Proxima Nova"/>
              </a:rPr>
              <a:t>A defence of project management &amp; PMBOK vs something else</a:t>
            </a:r>
            <a:endParaRPr sz="1800">
              <a:solidFill>
                <a:schemeClr val="dk2"/>
              </a:solidFill>
              <a:latin typeface="Proxima Nova"/>
              <a:ea typeface="Proxima Nova"/>
              <a:cs typeface="Proxima Nova"/>
              <a:sym typeface="Proxima Nova"/>
            </a:endParaRPr>
          </a:p>
          <a:p>
            <a:pPr indent="-198437" lvl="0" marL="227012" rtl="0" algn="l">
              <a:lnSpc>
                <a:spcPct val="150000"/>
              </a:lnSpc>
              <a:spcBef>
                <a:spcPts val="0"/>
              </a:spcBef>
              <a:spcAft>
                <a:spcPts val="0"/>
              </a:spcAft>
              <a:buClr>
                <a:schemeClr val="dk2"/>
              </a:buClr>
              <a:buSzPts val="1800"/>
              <a:buFont typeface="Proxima Nova"/>
              <a:buChar char="●"/>
            </a:pPr>
            <a:r>
              <a:rPr lang="en" sz="1800">
                <a:solidFill>
                  <a:schemeClr val="dk2"/>
                </a:solidFill>
                <a:latin typeface="Proxima Nova"/>
                <a:ea typeface="Proxima Nova"/>
                <a:cs typeface="Proxima Nova"/>
                <a:sym typeface="Proxima Nova"/>
              </a:rPr>
              <a:t>A magical enchantment to make you a good project manager at the end</a:t>
            </a:r>
            <a:endParaRPr sz="1800">
              <a:solidFill>
                <a:schemeClr val="dk2"/>
              </a:solidFill>
              <a:latin typeface="Proxima Nova"/>
              <a:ea typeface="Proxima Nova"/>
              <a:cs typeface="Proxima Nova"/>
              <a:sym typeface="Proxima Nova"/>
            </a:endParaRPr>
          </a:p>
          <a:p>
            <a:pPr indent="-198437" lvl="0" marL="227012" rtl="0" algn="l">
              <a:lnSpc>
                <a:spcPct val="150000"/>
              </a:lnSpc>
              <a:spcBef>
                <a:spcPts val="0"/>
              </a:spcBef>
              <a:spcAft>
                <a:spcPts val="0"/>
              </a:spcAft>
              <a:buClr>
                <a:schemeClr val="dk2"/>
              </a:buClr>
              <a:buSzPts val="1800"/>
              <a:buFont typeface="Proxima Nova"/>
              <a:buChar char="●"/>
            </a:pPr>
            <a:r>
              <a:rPr lang="en" sz="1800">
                <a:solidFill>
                  <a:schemeClr val="dk2"/>
                </a:solidFill>
                <a:latin typeface="Proxima Nova"/>
                <a:ea typeface="Proxima Nova"/>
                <a:cs typeface="Proxima Nova"/>
                <a:sym typeface="Proxima Nova"/>
              </a:rPr>
              <a:t>An exciting and dynamic expose, unless you are excited by this kind of thing</a:t>
            </a:r>
            <a:endParaRPr sz="1800">
              <a:solidFill>
                <a:schemeClr val="dk2"/>
              </a:solidFill>
              <a:latin typeface="Proxima Nova"/>
              <a:ea typeface="Proxima Nova"/>
              <a:cs typeface="Proxima Nova"/>
              <a:sym typeface="Proxima Nova"/>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42"/>
          <p:cNvSpPr txBox="1"/>
          <p:nvPr>
            <p:ph type="title"/>
          </p:nvPr>
        </p:nvSpPr>
        <p:spPr>
          <a:xfrm>
            <a:off x="311700" y="2130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sz="2700"/>
              <a:t>Err...Project Management Plan?</a:t>
            </a:r>
            <a:endParaRPr sz="2700"/>
          </a:p>
        </p:txBody>
      </p:sp>
      <p:sp>
        <p:nvSpPr>
          <p:cNvPr id="314" name="Google Shape;314;p42"/>
          <p:cNvSpPr txBox="1"/>
          <p:nvPr/>
        </p:nvSpPr>
        <p:spPr>
          <a:xfrm>
            <a:off x="413550" y="1419300"/>
            <a:ext cx="8135100" cy="2730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lang="en" sz="1200">
                <a:solidFill>
                  <a:srgbClr val="212529"/>
                </a:solidFill>
                <a:highlight>
                  <a:srgbClr val="FFFFFF"/>
                </a:highlight>
                <a:latin typeface="Roboto"/>
                <a:ea typeface="Roboto"/>
                <a:cs typeface="Roboto"/>
                <a:sym typeface="Roboto"/>
              </a:rPr>
              <a:t>Following are the key points about the Develop Project Management Plan process.</a:t>
            </a:r>
            <a:endParaRPr sz="1200">
              <a:solidFill>
                <a:srgbClr val="212529"/>
              </a:solidFill>
              <a:highlight>
                <a:srgbClr val="FFFFFF"/>
              </a:highlight>
              <a:latin typeface="Roboto"/>
              <a:ea typeface="Roboto"/>
              <a:cs typeface="Roboto"/>
              <a:sym typeface="Roboto"/>
            </a:endParaRPr>
          </a:p>
          <a:p>
            <a:pPr indent="-304800" lvl="0" marL="457200" rtl="0" algn="l">
              <a:lnSpc>
                <a:spcPct val="115000"/>
              </a:lnSpc>
              <a:spcBef>
                <a:spcPts val="1200"/>
              </a:spcBef>
              <a:spcAft>
                <a:spcPts val="0"/>
              </a:spcAft>
              <a:buClr>
                <a:srgbClr val="212529"/>
              </a:buClr>
              <a:buSzPts val="1200"/>
              <a:buFont typeface="Roboto"/>
              <a:buChar char="●"/>
            </a:pPr>
            <a:r>
              <a:rPr lang="en" sz="1200">
                <a:solidFill>
                  <a:srgbClr val="212529"/>
                </a:solidFill>
                <a:highlight>
                  <a:srgbClr val="FFFFFF"/>
                </a:highlight>
                <a:latin typeface="Roboto"/>
                <a:ea typeface="Roboto"/>
                <a:cs typeface="Roboto"/>
                <a:sym typeface="Roboto"/>
              </a:rPr>
              <a:t>The project management plan is a comprehensive document that defines the basis of all project work and how the work will be performed. It defines how the project is executed, monitored and controlled, and closed.</a:t>
            </a:r>
            <a:endParaRPr sz="1200">
              <a:solidFill>
                <a:srgbClr val="212529"/>
              </a:solidFill>
              <a:highlight>
                <a:srgbClr val="FFFFFF"/>
              </a:highlight>
              <a:latin typeface="Roboto"/>
              <a:ea typeface="Roboto"/>
              <a:cs typeface="Roboto"/>
              <a:sym typeface="Roboto"/>
            </a:endParaRPr>
          </a:p>
          <a:p>
            <a:pPr indent="-304800" lvl="0" marL="457200" rtl="0" algn="l">
              <a:lnSpc>
                <a:spcPct val="115000"/>
              </a:lnSpc>
              <a:spcBef>
                <a:spcPts val="0"/>
              </a:spcBef>
              <a:spcAft>
                <a:spcPts val="0"/>
              </a:spcAft>
              <a:buClr>
                <a:srgbClr val="212529"/>
              </a:buClr>
              <a:buSzPts val="1200"/>
              <a:buFont typeface="Roboto"/>
              <a:buChar char="●"/>
            </a:pPr>
            <a:r>
              <a:rPr lang="en" sz="1200">
                <a:solidFill>
                  <a:srgbClr val="212529"/>
                </a:solidFill>
                <a:highlight>
                  <a:srgbClr val="FFFFFF"/>
                </a:highlight>
                <a:latin typeface="Roboto"/>
                <a:ea typeface="Roboto"/>
                <a:cs typeface="Roboto"/>
                <a:sym typeface="Roboto"/>
              </a:rPr>
              <a:t>The project management plan is tailored according to the needs of the project.</a:t>
            </a:r>
            <a:endParaRPr sz="1200">
              <a:solidFill>
                <a:srgbClr val="212529"/>
              </a:solidFill>
              <a:highlight>
                <a:srgbClr val="FFFFFF"/>
              </a:highlight>
              <a:latin typeface="Roboto"/>
              <a:ea typeface="Roboto"/>
              <a:cs typeface="Roboto"/>
              <a:sym typeface="Roboto"/>
            </a:endParaRPr>
          </a:p>
          <a:p>
            <a:pPr indent="-304800" lvl="0" marL="457200" rtl="0" algn="l">
              <a:lnSpc>
                <a:spcPct val="115000"/>
              </a:lnSpc>
              <a:spcBef>
                <a:spcPts val="0"/>
              </a:spcBef>
              <a:spcAft>
                <a:spcPts val="0"/>
              </a:spcAft>
              <a:buClr>
                <a:srgbClr val="212529"/>
              </a:buClr>
              <a:buSzPts val="1200"/>
              <a:buFont typeface="Roboto"/>
              <a:buChar char="●"/>
            </a:pPr>
            <a:r>
              <a:rPr lang="en" sz="1200">
                <a:solidFill>
                  <a:srgbClr val="212529"/>
                </a:solidFill>
                <a:highlight>
                  <a:srgbClr val="FFFFFF"/>
                </a:highlight>
                <a:latin typeface="Roboto"/>
                <a:ea typeface="Roboto"/>
                <a:cs typeface="Roboto"/>
                <a:sym typeface="Roboto"/>
              </a:rPr>
              <a:t>The project management plan can be revised as many times as needed before it is baselined. Once it is baselined, it can only be revised through formal change control (i.e. Perform Integrated Change Control).</a:t>
            </a:r>
            <a:endParaRPr sz="1200">
              <a:solidFill>
                <a:srgbClr val="212529"/>
              </a:solidFill>
              <a:highlight>
                <a:srgbClr val="FFFFFF"/>
              </a:highlight>
              <a:latin typeface="Roboto"/>
              <a:ea typeface="Roboto"/>
              <a:cs typeface="Roboto"/>
              <a:sym typeface="Roboto"/>
            </a:endParaRPr>
          </a:p>
          <a:p>
            <a:pPr indent="-304800" lvl="0" marL="457200" rtl="0" algn="l">
              <a:lnSpc>
                <a:spcPct val="115000"/>
              </a:lnSpc>
              <a:spcBef>
                <a:spcPts val="0"/>
              </a:spcBef>
              <a:spcAft>
                <a:spcPts val="0"/>
              </a:spcAft>
              <a:buClr>
                <a:srgbClr val="212529"/>
              </a:buClr>
              <a:buSzPts val="1200"/>
              <a:buFont typeface="Roboto"/>
              <a:buChar char="●"/>
            </a:pPr>
            <a:r>
              <a:rPr lang="en" sz="1200">
                <a:solidFill>
                  <a:srgbClr val="212529"/>
                </a:solidFill>
                <a:highlight>
                  <a:srgbClr val="FFFFFF"/>
                </a:highlight>
                <a:latin typeface="Roboto"/>
                <a:ea typeface="Roboto"/>
                <a:cs typeface="Roboto"/>
                <a:sym typeface="Roboto"/>
              </a:rPr>
              <a:t>The project management plan is progressively elaborated.</a:t>
            </a:r>
            <a:endParaRPr sz="1200">
              <a:solidFill>
                <a:srgbClr val="212529"/>
              </a:solidFill>
              <a:highlight>
                <a:srgbClr val="FFFFFF"/>
              </a:highlight>
              <a:latin typeface="Roboto"/>
              <a:ea typeface="Roboto"/>
              <a:cs typeface="Roboto"/>
              <a:sym typeface="Roboto"/>
            </a:endParaRPr>
          </a:p>
          <a:p>
            <a:pPr indent="-304800" lvl="0" marL="457200" rtl="0" algn="l">
              <a:lnSpc>
                <a:spcPct val="115000"/>
              </a:lnSpc>
              <a:spcBef>
                <a:spcPts val="0"/>
              </a:spcBef>
              <a:spcAft>
                <a:spcPts val="0"/>
              </a:spcAft>
              <a:buClr>
                <a:srgbClr val="212529"/>
              </a:buClr>
              <a:buSzPts val="1200"/>
              <a:buFont typeface="Roboto"/>
              <a:buChar char="●"/>
            </a:pPr>
            <a:r>
              <a:rPr lang="en" sz="1200">
                <a:solidFill>
                  <a:srgbClr val="212529"/>
                </a:solidFill>
                <a:highlight>
                  <a:srgbClr val="FFFFFF"/>
                </a:highlight>
                <a:latin typeface="Roboto"/>
                <a:ea typeface="Roboto"/>
                <a:cs typeface="Roboto"/>
                <a:sym typeface="Roboto"/>
              </a:rPr>
              <a:t>The project management plan should be aligned with the program or portfolio management plan if the project is part of a program or portfolio.</a:t>
            </a:r>
            <a:endParaRPr sz="1200">
              <a:solidFill>
                <a:srgbClr val="212529"/>
              </a:solidFill>
              <a:highlight>
                <a:srgbClr val="FFFFFF"/>
              </a:highlight>
              <a:latin typeface="Roboto"/>
              <a:ea typeface="Roboto"/>
              <a:cs typeface="Roboto"/>
              <a:sym typeface="Roboto"/>
            </a:endParaRPr>
          </a:p>
        </p:txBody>
      </p:sp>
      <p:sp>
        <p:nvSpPr>
          <p:cNvPr id="315" name="Google Shape;315;p42"/>
          <p:cNvSpPr txBox="1"/>
          <p:nvPr/>
        </p:nvSpPr>
        <p:spPr>
          <a:xfrm>
            <a:off x="413550" y="846600"/>
            <a:ext cx="81351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212529"/>
                </a:solidFill>
                <a:highlight>
                  <a:srgbClr val="FFFFFF"/>
                </a:highlight>
                <a:latin typeface="Roboto"/>
                <a:ea typeface="Roboto"/>
                <a:cs typeface="Roboto"/>
                <a:sym typeface="Roboto"/>
              </a:rPr>
              <a:t>The process of defining, preparing, and coordinating all plan components and consolidating them into an integrated project management plan.</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p43"/>
          <p:cNvSpPr txBox="1"/>
          <p:nvPr>
            <p:ph type="title"/>
          </p:nvPr>
        </p:nvSpPr>
        <p:spPr>
          <a:xfrm>
            <a:off x="311700" y="2130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sz="2700"/>
              <a:t>Develop </a:t>
            </a:r>
            <a:r>
              <a:rPr lang="en" sz="2700"/>
              <a:t>Proj. Management Plan PMBOK Process</a:t>
            </a:r>
            <a:endParaRPr sz="2700"/>
          </a:p>
        </p:txBody>
      </p:sp>
      <p:sp>
        <p:nvSpPr>
          <p:cNvPr id="321" name="Google Shape;321;p43"/>
          <p:cNvSpPr txBox="1"/>
          <p:nvPr/>
        </p:nvSpPr>
        <p:spPr>
          <a:xfrm>
            <a:off x="776375" y="5428200"/>
            <a:ext cx="6942600" cy="1326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https://www.brainbok.com/guide/pmp/project-integration-management/develop-project-management-plan/</a:t>
            </a:r>
            <a:endParaRPr/>
          </a:p>
        </p:txBody>
      </p:sp>
      <p:sp>
        <p:nvSpPr>
          <p:cNvPr id="322" name="Google Shape;322;p43"/>
          <p:cNvSpPr txBox="1"/>
          <p:nvPr/>
        </p:nvSpPr>
        <p:spPr>
          <a:xfrm>
            <a:off x="363525" y="859825"/>
            <a:ext cx="2966700" cy="2013000"/>
          </a:xfrm>
          <a:prstGeom prst="rect">
            <a:avLst/>
          </a:prstGeom>
          <a:noFill/>
          <a:ln>
            <a:noFill/>
          </a:ln>
        </p:spPr>
        <p:txBody>
          <a:bodyPr anchorCtr="0" anchor="t" bIns="91425" lIns="91425" spcFirstLastPara="1" rIns="91425" wrap="square" tIns="91425">
            <a:noAutofit/>
          </a:bodyPr>
          <a:lstStyle/>
          <a:p>
            <a:pPr indent="0" lvl="0" marL="0" marR="0" rtl="0" algn="l">
              <a:lnSpc>
                <a:spcPct val="150000"/>
              </a:lnSpc>
              <a:spcBef>
                <a:spcPts val="0"/>
              </a:spcBef>
              <a:spcAft>
                <a:spcPts val="0"/>
              </a:spcAft>
              <a:buNone/>
            </a:pPr>
            <a:r>
              <a:rPr b="1" lang="en" sz="1500" u="sng">
                <a:solidFill>
                  <a:schemeClr val="dk2"/>
                </a:solidFill>
                <a:latin typeface="Proxima Nova"/>
                <a:ea typeface="Proxima Nova"/>
                <a:cs typeface="Proxima Nova"/>
                <a:sym typeface="Proxima Nova"/>
              </a:rPr>
              <a:t>Tools</a:t>
            </a:r>
            <a:endParaRPr b="1" sz="1500" u="sng">
              <a:solidFill>
                <a:schemeClr val="dk2"/>
              </a:solidFill>
              <a:latin typeface="Proxima Nova"/>
              <a:ea typeface="Proxima Nova"/>
              <a:cs typeface="Proxima Nova"/>
              <a:sym typeface="Proxima Nova"/>
            </a:endParaRPr>
          </a:p>
          <a:p>
            <a:pPr indent="-173037" lvl="0" marL="227012" rtl="0" algn="l">
              <a:lnSpc>
                <a:spcPct val="115000"/>
              </a:lnSpc>
              <a:spcBef>
                <a:spcPts val="200"/>
              </a:spcBef>
              <a:spcAft>
                <a:spcPts val="0"/>
              </a:spcAft>
              <a:buClr>
                <a:srgbClr val="212529"/>
              </a:buClr>
              <a:buSzPts val="1400"/>
              <a:buFont typeface="Roboto"/>
              <a:buChar char="●"/>
            </a:pPr>
            <a:r>
              <a:rPr lang="en">
                <a:solidFill>
                  <a:srgbClr val="212529"/>
                </a:solidFill>
                <a:highlight>
                  <a:schemeClr val="lt1"/>
                </a:highlight>
                <a:latin typeface="Roboto"/>
                <a:ea typeface="Roboto"/>
                <a:cs typeface="Roboto"/>
                <a:sym typeface="Roboto"/>
              </a:rPr>
              <a:t>Expert Judgment</a:t>
            </a:r>
            <a:endParaRPr>
              <a:solidFill>
                <a:srgbClr val="212529"/>
              </a:solidFill>
              <a:highlight>
                <a:schemeClr val="lt1"/>
              </a:highlight>
              <a:latin typeface="Roboto"/>
              <a:ea typeface="Roboto"/>
              <a:cs typeface="Roboto"/>
              <a:sym typeface="Roboto"/>
            </a:endParaRPr>
          </a:p>
          <a:p>
            <a:pPr indent="-173037" lvl="0" marL="227012" rtl="0" algn="l">
              <a:lnSpc>
                <a:spcPct val="115000"/>
              </a:lnSpc>
              <a:spcBef>
                <a:spcPts val="0"/>
              </a:spcBef>
              <a:spcAft>
                <a:spcPts val="0"/>
              </a:spcAft>
              <a:buClr>
                <a:srgbClr val="212529"/>
              </a:buClr>
              <a:buSzPts val="1400"/>
              <a:buFont typeface="Roboto"/>
              <a:buChar char="●"/>
            </a:pPr>
            <a:r>
              <a:rPr lang="en">
                <a:solidFill>
                  <a:srgbClr val="212529"/>
                </a:solidFill>
                <a:highlight>
                  <a:schemeClr val="lt1"/>
                </a:highlight>
                <a:latin typeface="Roboto"/>
                <a:ea typeface="Roboto"/>
                <a:cs typeface="Roboto"/>
                <a:sym typeface="Roboto"/>
              </a:rPr>
              <a:t>Data Gathering</a:t>
            </a:r>
            <a:endParaRPr>
              <a:solidFill>
                <a:srgbClr val="212529"/>
              </a:solidFill>
              <a:highlight>
                <a:schemeClr val="lt1"/>
              </a:highlight>
              <a:latin typeface="Roboto"/>
              <a:ea typeface="Roboto"/>
              <a:cs typeface="Roboto"/>
              <a:sym typeface="Roboto"/>
            </a:endParaRPr>
          </a:p>
          <a:p>
            <a:pPr indent="-176212" lvl="1" marL="571500" rtl="0" algn="l">
              <a:lnSpc>
                <a:spcPct val="115000"/>
              </a:lnSpc>
              <a:spcBef>
                <a:spcPts val="0"/>
              </a:spcBef>
              <a:spcAft>
                <a:spcPts val="0"/>
              </a:spcAft>
              <a:buClr>
                <a:srgbClr val="212529"/>
              </a:buClr>
              <a:buSzPts val="1400"/>
              <a:buFont typeface="Roboto"/>
              <a:buChar char="○"/>
            </a:pPr>
            <a:r>
              <a:rPr lang="en">
                <a:solidFill>
                  <a:srgbClr val="212529"/>
                </a:solidFill>
                <a:highlight>
                  <a:schemeClr val="lt1"/>
                </a:highlight>
                <a:latin typeface="Roboto"/>
                <a:ea typeface="Roboto"/>
                <a:cs typeface="Roboto"/>
                <a:sym typeface="Roboto"/>
              </a:rPr>
              <a:t>Brainstorming</a:t>
            </a:r>
            <a:endParaRPr>
              <a:solidFill>
                <a:srgbClr val="212529"/>
              </a:solidFill>
              <a:highlight>
                <a:schemeClr val="lt1"/>
              </a:highlight>
              <a:latin typeface="Roboto"/>
              <a:ea typeface="Roboto"/>
              <a:cs typeface="Roboto"/>
              <a:sym typeface="Roboto"/>
            </a:endParaRPr>
          </a:p>
          <a:p>
            <a:pPr indent="-176212" lvl="1" marL="571500" rtl="0" algn="l">
              <a:lnSpc>
                <a:spcPct val="115000"/>
              </a:lnSpc>
              <a:spcBef>
                <a:spcPts val="0"/>
              </a:spcBef>
              <a:spcAft>
                <a:spcPts val="0"/>
              </a:spcAft>
              <a:buClr>
                <a:srgbClr val="212529"/>
              </a:buClr>
              <a:buSzPts val="1400"/>
              <a:buFont typeface="Roboto"/>
              <a:buChar char="○"/>
            </a:pPr>
            <a:r>
              <a:rPr lang="en">
                <a:solidFill>
                  <a:srgbClr val="212529"/>
                </a:solidFill>
                <a:highlight>
                  <a:schemeClr val="lt1"/>
                </a:highlight>
                <a:latin typeface="Roboto"/>
                <a:ea typeface="Roboto"/>
                <a:cs typeface="Roboto"/>
                <a:sym typeface="Roboto"/>
              </a:rPr>
              <a:t>Checklists</a:t>
            </a:r>
            <a:endParaRPr>
              <a:solidFill>
                <a:srgbClr val="212529"/>
              </a:solidFill>
              <a:highlight>
                <a:schemeClr val="lt1"/>
              </a:highlight>
              <a:latin typeface="Roboto"/>
              <a:ea typeface="Roboto"/>
              <a:cs typeface="Roboto"/>
              <a:sym typeface="Roboto"/>
            </a:endParaRPr>
          </a:p>
          <a:p>
            <a:pPr indent="-176212" lvl="1" marL="571500" rtl="0" algn="l">
              <a:lnSpc>
                <a:spcPct val="115000"/>
              </a:lnSpc>
              <a:spcBef>
                <a:spcPts val="0"/>
              </a:spcBef>
              <a:spcAft>
                <a:spcPts val="0"/>
              </a:spcAft>
              <a:buClr>
                <a:srgbClr val="212529"/>
              </a:buClr>
              <a:buSzPts val="1400"/>
              <a:buFont typeface="Roboto"/>
              <a:buChar char="○"/>
            </a:pPr>
            <a:r>
              <a:rPr lang="en">
                <a:solidFill>
                  <a:srgbClr val="212529"/>
                </a:solidFill>
                <a:highlight>
                  <a:schemeClr val="lt1"/>
                </a:highlight>
                <a:latin typeface="Roboto"/>
                <a:ea typeface="Roboto"/>
                <a:cs typeface="Roboto"/>
                <a:sym typeface="Roboto"/>
              </a:rPr>
              <a:t>Focus Groups</a:t>
            </a:r>
            <a:endParaRPr>
              <a:solidFill>
                <a:srgbClr val="212529"/>
              </a:solidFill>
              <a:highlight>
                <a:schemeClr val="lt1"/>
              </a:highlight>
              <a:latin typeface="Roboto"/>
              <a:ea typeface="Roboto"/>
              <a:cs typeface="Roboto"/>
              <a:sym typeface="Roboto"/>
            </a:endParaRPr>
          </a:p>
          <a:p>
            <a:pPr indent="-176212" lvl="1" marL="571500" rtl="0" algn="l">
              <a:lnSpc>
                <a:spcPct val="115000"/>
              </a:lnSpc>
              <a:spcBef>
                <a:spcPts val="0"/>
              </a:spcBef>
              <a:spcAft>
                <a:spcPts val="0"/>
              </a:spcAft>
              <a:buClr>
                <a:srgbClr val="212529"/>
              </a:buClr>
              <a:buSzPts val="1400"/>
              <a:buFont typeface="Roboto"/>
              <a:buChar char="○"/>
            </a:pPr>
            <a:r>
              <a:rPr lang="en">
                <a:solidFill>
                  <a:srgbClr val="212529"/>
                </a:solidFill>
                <a:highlight>
                  <a:schemeClr val="lt1"/>
                </a:highlight>
                <a:latin typeface="Roboto"/>
                <a:ea typeface="Roboto"/>
                <a:cs typeface="Roboto"/>
                <a:sym typeface="Roboto"/>
              </a:rPr>
              <a:t>Interviews</a:t>
            </a:r>
            <a:endParaRPr>
              <a:solidFill>
                <a:srgbClr val="212529"/>
              </a:solidFill>
              <a:highlight>
                <a:schemeClr val="lt1"/>
              </a:highlight>
              <a:latin typeface="Roboto"/>
              <a:ea typeface="Roboto"/>
              <a:cs typeface="Roboto"/>
              <a:sym typeface="Roboto"/>
            </a:endParaRPr>
          </a:p>
          <a:p>
            <a:pPr indent="0" lvl="0" marL="227012" rtl="0" algn="l">
              <a:lnSpc>
                <a:spcPct val="115000"/>
              </a:lnSpc>
              <a:spcBef>
                <a:spcPts val="400"/>
              </a:spcBef>
              <a:spcAft>
                <a:spcPts val="200"/>
              </a:spcAft>
              <a:buNone/>
            </a:pPr>
            <a:r>
              <a:t/>
            </a:r>
            <a:endParaRPr b="1" sz="1800">
              <a:solidFill>
                <a:schemeClr val="dk2"/>
              </a:solidFill>
              <a:latin typeface="Proxima Nova"/>
              <a:ea typeface="Proxima Nova"/>
              <a:cs typeface="Proxima Nova"/>
              <a:sym typeface="Proxima Nova"/>
            </a:endParaRPr>
          </a:p>
        </p:txBody>
      </p:sp>
      <p:sp>
        <p:nvSpPr>
          <p:cNvPr id="323" name="Google Shape;323;p43"/>
          <p:cNvSpPr txBox="1"/>
          <p:nvPr/>
        </p:nvSpPr>
        <p:spPr>
          <a:xfrm>
            <a:off x="134925" y="3177625"/>
            <a:ext cx="2966700" cy="201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Input to Process</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160337" lvl="0" marL="227012" rtl="0" algn="l">
              <a:spcBef>
                <a:spcPts val="0"/>
              </a:spcBef>
              <a:spcAft>
                <a:spcPts val="0"/>
              </a:spcAft>
              <a:buClr>
                <a:schemeClr val="dk1"/>
              </a:buClr>
              <a:buSzPts val="1200"/>
              <a:buChar char="•"/>
            </a:pPr>
            <a:r>
              <a:rPr lang="en" sz="1200">
                <a:solidFill>
                  <a:schemeClr val="dk1"/>
                </a:solidFill>
              </a:rPr>
              <a:t>Project Charter</a:t>
            </a:r>
            <a:endParaRPr sz="1200">
              <a:solidFill>
                <a:schemeClr val="dk1"/>
              </a:solidFill>
            </a:endParaRPr>
          </a:p>
          <a:p>
            <a:pPr indent="-160337" lvl="0" marL="227012" rtl="0" algn="l">
              <a:spcBef>
                <a:spcPts val="0"/>
              </a:spcBef>
              <a:spcAft>
                <a:spcPts val="0"/>
              </a:spcAft>
              <a:buClr>
                <a:schemeClr val="dk1"/>
              </a:buClr>
              <a:buSzPts val="1200"/>
              <a:buChar char="•"/>
            </a:pPr>
            <a:r>
              <a:rPr lang="en" sz="1200">
                <a:solidFill>
                  <a:schemeClr val="dk1"/>
                </a:solidFill>
              </a:rPr>
              <a:t>Outputs from other processes</a:t>
            </a:r>
            <a:endParaRPr sz="1200">
              <a:solidFill>
                <a:schemeClr val="dk1"/>
              </a:solidFill>
            </a:endParaRPr>
          </a:p>
          <a:p>
            <a:pPr indent="-160337" lvl="0" marL="227012" rtl="0" algn="l">
              <a:spcBef>
                <a:spcPts val="0"/>
              </a:spcBef>
              <a:spcAft>
                <a:spcPts val="0"/>
              </a:spcAft>
              <a:buClr>
                <a:schemeClr val="dk1"/>
              </a:buClr>
              <a:buSzPts val="1200"/>
              <a:buChar char="•"/>
            </a:pPr>
            <a:r>
              <a:rPr lang="en" sz="1200">
                <a:solidFill>
                  <a:schemeClr val="dk1"/>
                </a:solidFill>
              </a:rPr>
              <a:t>Enterprise Environmental Factors</a:t>
            </a:r>
            <a:endParaRPr sz="1200">
              <a:solidFill>
                <a:schemeClr val="dk1"/>
              </a:solidFill>
            </a:endParaRPr>
          </a:p>
          <a:p>
            <a:pPr indent="-160337" lvl="0" marL="227012" rtl="0" algn="l">
              <a:spcBef>
                <a:spcPts val="0"/>
              </a:spcBef>
              <a:spcAft>
                <a:spcPts val="0"/>
              </a:spcAft>
              <a:buClr>
                <a:schemeClr val="dk1"/>
              </a:buClr>
              <a:buSzPts val="1200"/>
              <a:buChar char="•"/>
            </a:pPr>
            <a:r>
              <a:rPr lang="en" sz="1200">
                <a:solidFill>
                  <a:schemeClr val="dk1"/>
                </a:solidFill>
              </a:rPr>
              <a:t>Organizational Process Assets</a:t>
            </a:r>
            <a:endParaRPr sz="1200">
              <a:solidFill>
                <a:schemeClr val="dk1"/>
              </a:solidFill>
            </a:endParaRPr>
          </a:p>
        </p:txBody>
      </p:sp>
      <p:cxnSp>
        <p:nvCxnSpPr>
          <p:cNvPr id="324" name="Google Shape;324;p43"/>
          <p:cNvCxnSpPr/>
          <p:nvPr/>
        </p:nvCxnSpPr>
        <p:spPr>
          <a:xfrm flipH="1" rot="10800000">
            <a:off x="3547475" y="3889800"/>
            <a:ext cx="1583100" cy="6600"/>
          </a:xfrm>
          <a:prstGeom prst="straightConnector1">
            <a:avLst/>
          </a:prstGeom>
          <a:noFill/>
          <a:ln cap="flat" cmpd="sng" w="38100">
            <a:solidFill>
              <a:schemeClr val="dk2"/>
            </a:solidFill>
            <a:prstDash val="solid"/>
            <a:round/>
            <a:headEnd len="med" w="med" type="none"/>
            <a:tailEnd len="med" w="med" type="stealth"/>
          </a:ln>
        </p:spPr>
      </p:cxnSp>
      <p:sp>
        <p:nvSpPr>
          <p:cNvPr id="325" name="Google Shape;325;p43"/>
          <p:cNvSpPr txBox="1"/>
          <p:nvPr/>
        </p:nvSpPr>
        <p:spPr>
          <a:xfrm>
            <a:off x="5703275" y="3041050"/>
            <a:ext cx="2966700" cy="151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Output from</a:t>
            </a:r>
            <a:r>
              <a:rPr lang="en" u="sng">
                <a:solidFill>
                  <a:schemeClr val="dk1"/>
                </a:solidFill>
              </a:rPr>
              <a:t> Process</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160337" lvl="0" marL="227012" rtl="0" algn="l">
              <a:spcBef>
                <a:spcPts val="0"/>
              </a:spcBef>
              <a:spcAft>
                <a:spcPts val="0"/>
              </a:spcAft>
              <a:buClr>
                <a:schemeClr val="dk1"/>
              </a:buClr>
              <a:buSzPts val="1200"/>
              <a:buChar char="•"/>
            </a:pPr>
            <a:r>
              <a:rPr lang="en" sz="1200">
                <a:solidFill>
                  <a:schemeClr val="dk1"/>
                </a:solidFill>
              </a:rPr>
              <a:t>Project Management Plan</a:t>
            </a:r>
            <a:endParaRPr sz="1200">
              <a:solidFill>
                <a:schemeClr val="dk1"/>
              </a:solidFill>
            </a:endParaRPr>
          </a:p>
        </p:txBody>
      </p:sp>
      <p:sp>
        <p:nvSpPr>
          <p:cNvPr id="326" name="Google Shape;326;p43"/>
          <p:cNvSpPr txBox="1"/>
          <p:nvPr/>
        </p:nvSpPr>
        <p:spPr>
          <a:xfrm>
            <a:off x="3133475" y="1186225"/>
            <a:ext cx="4755600" cy="1665000"/>
          </a:xfrm>
          <a:prstGeom prst="rect">
            <a:avLst/>
          </a:prstGeom>
          <a:noFill/>
          <a:ln>
            <a:noFill/>
          </a:ln>
        </p:spPr>
        <p:txBody>
          <a:bodyPr anchorCtr="0" anchor="t" bIns="91425" lIns="91425" spcFirstLastPara="1" rIns="91425" wrap="square" tIns="91425">
            <a:spAutoFit/>
          </a:bodyPr>
          <a:lstStyle/>
          <a:p>
            <a:pPr indent="-173037" lvl="0" marL="227012" rtl="0" algn="l">
              <a:lnSpc>
                <a:spcPct val="115000"/>
              </a:lnSpc>
              <a:spcBef>
                <a:spcPts val="200"/>
              </a:spcBef>
              <a:spcAft>
                <a:spcPts val="0"/>
              </a:spcAft>
              <a:buClr>
                <a:srgbClr val="212529"/>
              </a:buClr>
              <a:buSzPts val="1400"/>
              <a:buFont typeface="Roboto"/>
              <a:buChar char="●"/>
            </a:pPr>
            <a:r>
              <a:rPr lang="en">
                <a:solidFill>
                  <a:srgbClr val="212529"/>
                </a:solidFill>
                <a:highlight>
                  <a:schemeClr val="lt1"/>
                </a:highlight>
                <a:latin typeface="Roboto"/>
                <a:ea typeface="Roboto"/>
                <a:cs typeface="Roboto"/>
                <a:sym typeface="Roboto"/>
              </a:rPr>
              <a:t>Interpersonal and Team Skills</a:t>
            </a:r>
            <a:endParaRPr>
              <a:solidFill>
                <a:srgbClr val="212529"/>
              </a:solidFill>
              <a:highlight>
                <a:schemeClr val="lt1"/>
              </a:highlight>
              <a:latin typeface="Roboto"/>
              <a:ea typeface="Roboto"/>
              <a:cs typeface="Roboto"/>
              <a:sym typeface="Roboto"/>
            </a:endParaRPr>
          </a:p>
          <a:p>
            <a:pPr indent="-176212" lvl="1" marL="571500" rtl="0" algn="l">
              <a:lnSpc>
                <a:spcPct val="115000"/>
              </a:lnSpc>
              <a:spcBef>
                <a:spcPts val="0"/>
              </a:spcBef>
              <a:spcAft>
                <a:spcPts val="0"/>
              </a:spcAft>
              <a:buClr>
                <a:srgbClr val="212529"/>
              </a:buClr>
              <a:buSzPts val="1400"/>
              <a:buFont typeface="Roboto"/>
              <a:buChar char="○"/>
            </a:pPr>
            <a:r>
              <a:rPr lang="en">
                <a:solidFill>
                  <a:srgbClr val="212529"/>
                </a:solidFill>
                <a:highlight>
                  <a:schemeClr val="lt1"/>
                </a:highlight>
                <a:latin typeface="Roboto"/>
                <a:ea typeface="Roboto"/>
                <a:cs typeface="Roboto"/>
                <a:sym typeface="Roboto"/>
              </a:rPr>
              <a:t>Conflict Management</a:t>
            </a:r>
            <a:endParaRPr>
              <a:solidFill>
                <a:srgbClr val="212529"/>
              </a:solidFill>
              <a:highlight>
                <a:schemeClr val="lt1"/>
              </a:highlight>
              <a:latin typeface="Roboto"/>
              <a:ea typeface="Roboto"/>
              <a:cs typeface="Roboto"/>
              <a:sym typeface="Roboto"/>
            </a:endParaRPr>
          </a:p>
          <a:p>
            <a:pPr indent="-176212" lvl="1" marL="571500" rtl="0" algn="l">
              <a:lnSpc>
                <a:spcPct val="115000"/>
              </a:lnSpc>
              <a:spcBef>
                <a:spcPts val="0"/>
              </a:spcBef>
              <a:spcAft>
                <a:spcPts val="0"/>
              </a:spcAft>
              <a:buClr>
                <a:srgbClr val="212529"/>
              </a:buClr>
              <a:buSzPts val="1400"/>
              <a:buFont typeface="Roboto"/>
              <a:buChar char="○"/>
            </a:pPr>
            <a:r>
              <a:rPr lang="en">
                <a:solidFill>
                  <a:srgbClr val="212529"/>
                </a:solidFill>
                <a:highlight>
                  <a:schemeClr val="lt1"/>
                </a:highlight>
                <a:latin typeface="Roboto"/>
                <a:ea typeface="Roboto"/>
                <a:cs typeface="Roboto"/>
                <a:sym typeface="Roboto"/>
              </a:rPr>
              <a:t>Facilitation</a:t>
            </a:r>
            <a:endParaRPr>
              <a:solidFill>
                <a:srgbClr val="212529"/>
              </a:solidFill>
              <a:highlight>
                <a:schemeClr val="lt1"/>
              </a:highlight>
              <a:latin typeface="Roboto"/>
              <a:ea typeface="Roboto"/>
              <a:cs typeface="Roboto"/>
              <a:sym typeface="Roboto"/>
            </a:endParaRPr>
          </a:p>
          <a:p>
            <a:pPr indent="-176212" lvl="1" marL="571500" rtl="0" algn="l">
              <a:lnSpc>
                <a:spcPct val="115000"/>
              </a:lnSpc>
              <a:spcBef>
                <a:spcPts val="0"/>
              </a:spcBef>
              <a:spcAft>
                <a:spcPts val="0"/>
              </a:spcAft>
              <a:buClr>
                <a:srgbClr val="212529"/>
              </a:buClr>
              <a:buSzPts val="1400"/>
              <a:buFont typeface="Roboto"/>
              <a:buChar char="○"/>
            </a:pPr>
            <a:r>
              <a:rPr lang="en">
                <a:solidFill>
                  <a:srgbClr val="212529"/>
                </a:solidFill>
                <a:highlight>
                  <a:schemeClr val="lt1"/>
                </a:highlight>
                <a:latin typeface="Roboto"/>
                <a:ea typeface="Roboto"/>
                <a:cs typeface="Roboto"/>
                <a:sym typeface="Roboto"/>
              </a:rPr>
              <a:t>Meeting Management</a:t>
            </a:r>
            <a:endParaRPr>
              <a:solidFill>
                <a:srgbClr val="212529"/>
              </a:solidFill>
              <a:highlight>
                <a:schemeClr val="lt1"/>
              </a:highlight>
              <a:latin typeface="Roboto"/>
              <a:ea typeface="Roboto"/>
              <a:cs typeface="Roboto"/>
              <a:sym typeface="Roboto"/>
            </a:endParaRPr>
          </a:p>
          <a:p>
            <a:pPr indent="-173037" lvl="0" marL="227012" rtl="0" algn="l">
              <a:lnSpc>
                <a:spcPct val="115000"/>
              </a:lnSpc>
              <a:spcBef>
                <a:spcPts val="0"/>
              </a:spcBef>
              <a:spcAft>
                <a:spcPts val="0"/>
              </a:spcAft>
              <a:buClr>
                <a:srgbClr val="212529"/>
              </a:buClr>
              <a:buSzPts val="1400"/>
              <a:buFont typeface="Roboto"/>
              <a:buChar char="●"/>
            </a:pPr>
            <a:r>
              <a:rPr lang="en">
                <a:solidFill>
                  <a:srgbClr val="212529"/>
                </a:solidFill>
                <a:highlight>
                  <a:schemeClr val="lt1"/>
                </a:highlight>
                <a:latin typeface="Roboto"/>
                <a:ea typeface="Roboto"/>
                <a:cs typeface="Roboto"/>
                <a:sym typeface="Roboto"/>
              </a:rPr>
              <a:t>Meetings</a:t>
            </a:r>
            <a:endParaRPr b="1" sz="1800">
              <a:solidFill>
                <a:schemeClr val="dk2"/>
              </a:solidFill>
              <a:latin typeface="Proxima Nova"/>
              <a:ea typeface="Proxima Nova"/>
              <a:cs typeface="Proxima Nova"/>
              <a:sym typeface="Proxima Nova"/>
            </a:endParaRPr>
          </a:p>
          <a:p>
            <a:pPr indent="0" lvl="0" marL="0" rtl="0" algn="l">
              <a:spcBef>
                <a:spcPts val="200"/>
              </a:spcBef>
              <a:spcAft>
                <a:spcPts val="0"/>
              </a:spcAft>
              <a:buNone/>
            </a:pPr>
            <a:r>
              <a:t/>
            </a:r>
            <a:endParaRPr>
              <a:latin typeface="Proxima Nova"/>
              <a:ea typeface="Proxima Nova"/>
              <a:cs typeface="Proxima Nova"/>
              <a:sym typeface="Proxima Nova"/>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pic>
        <p:nvPicPr>
          <p:cNvPr id="331" name="Google Shape;331;p44"/>
          <p:cNvPicPr preferRelativeResize="0"/>
          <p:nvPr/>
        </p:nvPicPr>
        <p:blipFill rotWithShape="1">
          <a:blip r:embed="rId3">
            <a:alphaModFix/>
          </a:blip>
          <a:srcRect b="0" l="0" r="0" t="13517"/>
          <a:stretch/>
        </p:blipFill>
        <p:spPr>
          <a:xfrm>
            <a:off x="875000" y="785775"/>
            <a:ext cx="6486551" cy="4074475"/>
          </a:xfrm>
          <a:prstGeom prst="rect">
            <a:avLst/>
          </a:prstGeom>
          <a:noFill/>
          <a:ln>
            <a:noFill/>
          </a:ln>
        </p:spPr>
      </p:pic>
      <p:sp>
        <p:nvSpPr>
          <p:cNvPr id="332" name="Google Shape;332;p44"/>
          <p:cNvSpPr txBox="1"/>
          <p:nvPr>
            <p:ph type="title"/>
          </p:nvPr>
        </p:nvSpPr>
        <p:spPr>
          <a:xfrm>
            <a:off x="311700" y="2130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sz="2700"/>
              <a:t>Planning Objectives - Inputs</a:t>
            </a:r>
            <a:endParaRPr sz="2700"/>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pic>
        <p:nvPicPr>
          <p:cNvPr id="337" name="Google Shape;337;p45"/>
          <p:cNvPicPr preferRelativeResize="0"/>
          <p:nvPr/>
        </p:nvPicPr>
        <p:blipFill>
          <a:blip r:embed="rId3">
            <a:alphaModFix/>
          </a:blip>
          <a:stretch>
            <a:fillRect/>
          </a:stretch>
        </p:blipFill>
        <p:spPr>
          <a:xfrm>
            <a:off x="5547919" y="115250"/>
            <a:ext cx="3491932" cy="1136400"/>
          </a:xfrm>
          <a:prstGeom prst="rect">
            <a:avLst/>
          </a:prstGeom>
          <a:noFill/>
          <a:ln>
            <a:noFill/>
          </a:ln>
        </p:spPr>
      </p:pic>
      <p:grpSp>
        <p:nvGrpSpPr>
          <p:cNvPr id="338" name="Google Shape;338;p45"/>
          <p:cNvGrpSpPr/>
          <p:nvPr/>
        </p:nvGrpSpPr>
        <p:grpSpPr>
          <a:xfrm>
            <a:off x="1916850" y="247725"/>
            <a:ext cx="5560350" cy="4339207"/>
            <a:chOff x="1916850" y="247725"/>
            <a:chExt cx="5560350" cy="4339207"/>
          </a:xfrm>
        </p:grpSpPr>
        <p:sp>
          <p:nvSpPr>
            <p:cNvPr id="339" name="Google Shape;339;p45"/>
            <p:cNvSpPr txBox="1"/>
            <p:nvPr/>
          </p:nvSpPr>
          <p:spPr>
            <a:xfrm>
              <a:off x="1916850" y="979732"/>
              <a:ext cx="5538600" cy="36072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u="sng"/>
                <a:t>Requirements</a:t>
              </a:r>
              <a:endParaRPr u="sng"/>
            </a:p>
            <a:p>
              <a:pPr indent="-317500" lvl="0" marL="457200" rtl="0" algn="l">
                <a:spcBef>
                  <a:spcPts val="0"/>
                </a:spcBef>
                <a:spcAft>
                  <a:spcPts val="0"/>
                </a:spcAft>
                <a:buSzPts val="1400"/>
                <a:buChar char="●"/>
              </a:pPr>
              <a:r>
                <a:rPr lang="en"/>
                <a:t>The System Shall...Shall Not</a:t>
              </a:r>
              <a:endParaRPr/>
            </a:p>
            <a:p>
              <a:pPr indent="-317500" lvl="0" marL="457200" rtl="0" algn="l">
                <a:spcBef>
                  <a:spcPts val="0"/>
                </a:spcBef>
                <a:spcAft>
                  <a:spcPts val="0"/>
                </a:spcAft>
                <a:buSzPts val="1400"/>
                <a:buChar char="●"/>
              </a:pPr>
              <a:r>
                <a:rPr lang="en"/>
                <a:t>Must have/Nice to have</a:t>
              </a:r>
              <a:endParaRPr/>
            </a:p>
            <a:p>
              <a:pPr indent="-317500" lvl="0" marL="457200" rtl="0" algn="l">
                <a:spcBef>
                  <a:spcPts val="0"/>
                </a:spcBef>
                <a:spcAft>
                  <a:spcPts val="0"/>
                </a:spcAft>
                <a:buSzPts val="1400"/>
                <a:buChar char="●"/>
              </a:pPr>
              <a:r>
                <a:rPr lang="en"/>
                <a:t>Subsystems / Non-Functionals</a:t>
              </a:r>
              <a:endParaRPr/>
            </a:p>
            <a:p>
              <a:pPr indent="-317500" lvl="0" marL="457200" rtl="0" algn="l">
                <a:spcBef>
                  <a:spcPts val="0"/>
                </a:spcBef>
                <a:spcAft>
                  <a:spcPts val="0"/>
                </a:spcAft>
                <a:buSzPts val="1400"/>
                <a:buChar char="●"/>
              </a:pPr>
              <a:r>
                <a:rPr lang="en"/>
                <a:t>Traceability to tests</a:t>
              </a:r>
              <a:endParaRPr/>
            </a:p>
            <a:p>
              <a:pPr indent="0" lvl="0" marL="0" rtl="0" algn="l">
                <a:spcBef>
                  <a:spcPts val="0"/>
                </a:spcBef>
                <a:spcAft>
                  <a:spcPts val="0"/>
                </a:spcAft>
                <a:buNone/>
              </a:pPr>
              <a:r>
                <a:t/>
              </a:r>
              <a:endParaRPr/>
            </a:p>
            <a:p>
              <a:pPr indent="0" lvl="0" marL="0" rtl="0" algn="l">
                <a:spcBef>
                  <a:spcPts val="0"/>
                </a:spcBef>
                <a:spcAft>
                  <a:spcPts val="0"/>
                </a:spcAft>
                <a:buNone/>
              </a:pPr>
              <a:r>
                <a:rPr lang="en" u="sng"/>
                <a:t>Stories</a:t>
              </a:r>
              <a:endParaRPr u="sng"/>
            </a:p>
            <a:p>
              <a:pPr indent="-317500" lvl="0" marL="457200" rtl="0" algn="l">
                <a:spcBef>
                  <a:spcPts val="0"/>
                </a:spcBef>
                <a:spcAft>
                  <a:spcPts val="0"/>
                </a:spcAft>
                <a:buSzPts val="1400"/>
                <a:buChar char="●"/>
              </a:pPr>
              <a:r>
                <a:rPr lang="en"/>
                <a:t>A</a:t>
              </a:r>
              <a:r>
                <a:rPr lang="en"/>
                <a:t>s an </a:t>
              </a:r>
              <a:r>
                <a:rPr b="1" lang="en">
                  <a:solidFill>
                    <a:schemeClr val="accent3"/>
                  </a:solidFill>
                </a:rPr>
                <a:t>X</a:t>
              </a:r>
              <a:r>
                <a:rPr lang="en"/>
                <a:t> I need a </a:t>
              </a:r>
              <a:r>
                <a:rPr lang="en">
                  <a:solidFill>
                    <a:schemeClr val="accent4"/>
                  </a:solidFill>
                </a:rPr>
                <a:t>Y</a:t>
              </a:r>
              <a:r>
                <a:rPr lang="en"/>
                <a:t> so that I can </a:t>
              </a:r>
              <a:r>
                <a:rPr lang="en">
                  <a:solidFill>
                    <a:schemeClr val="accent6"/>
                  </a:solidFill>
                </a:rPr>
                <a:t>Z</a:t>
              </a:r>
              <a:endParaRPr>
                <a:solidFill>
                  <a:schemeClr val="accent6"/>
                </a:solidFill>
              </a:endParaRPr>
            </a:p>
            <a:p>
              <a:pPr indent="-317500" lvl="0" marL="457200" rtl="0" algn="l">
                <a:spcBef>
                  <a:spcPts val="0"/>
                </a:spcBef>
                <a:spcAft>
                  <a:spcPts val="0"/>
                </a:spcAft>
                <a:buSzPts val="1400"/>
                <a:buChar char="●"/>
              </a:pPr>
              <a:r>
                <a:rPr lang="en"/>
                <a:t>Acceptance Criteria</a:t>
              </a:r>
              <a:endParaRPr/>
            </a:p>
            <a:p>
              <a:pPr indent="-317500" lvl="0" marL="457200" rtl="0" algn="l">
                <a:spcBef>
                  <a:spcPts val="0"/>
                </a:spcBef>
                <a:spcAft>
                  <a:spcPts val="0"/>
                </a:spcAft>
                <a:buSzPts val="1400"/>
                <a:buChar char="●"/>
              </a:pPr>
              <a:r>
                <a:rPr lang="en"/>
                <a:t>Definition of Done</a:t>
              </a:r>
              <a:endParaRPr/>
            </a:p>
            <a:p>
              <a:pPr indent="0" lvl="0" marL="0" rtl="0" algn="l">
                <a:spcBef>
                  <a:spcPts val="0"/>
                </a:spcBef>
                <a:spcAft>
                  <a:spcPts val="0"/>
                </a:spcAft>
                <a:buNone/>
              </a:pPr>
              <a:r>
                <a:t/>
              </a:r>
              <a:endParaRPr/>
            </a:p>
            <a:p>
              <a:pPr indent="0" lvl="0" marL="0" rtl="0" algn="l">
                <a:spcBef>
                  <a:spcPts val="0"/>
                </a:spcBef>
                <a:spcAft>
                  <a:spcPts val="0"/>
                </a:spcAft>
                <a:buNone/>
              </a:pPr>
              <a:r>
                <a:rPr lang="en" u="sng"/>
                <a:t>Standard English Use Cases</a:t>
              </a:r>
              <a:endParaRPr u="sng"/>
            </a:p>
            <a:p>
              <a:pPr indent="-317500" lvl="0" marL="457200" rtl="0" algn="l">
                <a:spcBef>
                  <a:spcPts val="0"/>
                </a:spcBef>
                <a:spcAft>
                  <a:spcPts val="0"/>
                </a:spcAft>
                <a:buSzPts val="1400"/>
                <a:buChar char="●"/>
              </a:pPr>
              <a:r>
                <a:rPr lang="en"/>
                <a:t>Functional </a:t>
              </a:r>
              <a:r>
                <a:rPr lang="en"/>
                <a:t>Design</a:t>
              </a:r>
              <a:r>
                <a:rPr lang="en"/>
                <a:t> Specification</a:t>
              </a:r>
              <a:endParaRPr/>
            </a:p>
            <a:p>
              <a:pPr indent="-317500" lvl="0" marL="457200" rtl="0" algn="l">
                <a:spcBef>
                  <a:spcPts val="0"/>
                </a:spcBef>
                <a:spcAft>
                  <a:spcPts val="0"/>
                </a:spcAft>
                <a:buSzPts val="1400"/>
                <a:buChar char="●"/>
              </a:pPr>
              <a:r>
                <a:rPr lang="en"/>
                <a:t>Actor vs Systems</a:t>
              </a:r>
              <a:endParaRPr/>
            </a:p>
            <a:p>
              <a:pPr indent="-317500" lvl="0" marL="457200" rtl="0" algn="l">
                <a:spcBef>
                  <a:spcPts val="0"/>
                </a:spcBef>
                <a:spcAft>
                  <a:spcPts val="0"/>
                </a:spcAft>
                <a:buSzPts val="1400"/>
                <a:buChar char="●"/>
              </a:pPr>
              <a:r>
                <a:rPr lang="en"/>
                <a:t>Typical flow vs Exception Flow</a:t>
              </a:r>
              <a:endParaRPr/>
            </a:p>
            <a:p>
              <a:pPr indent="-317500" lvl="0" marL="457200" rtl="0" algn="l">
                <a:spcBef>
                  <a:spcPts val="0"/>
                </a:spcBef>
                <a:spcAft>
                  <a:spcPts val="0"/>
                </a:spcAft>
                <a:buSzPts val="1400"/>
                <a:buChar char="●"/>
              </a:pPr>
              <a:r>
                <a:rPr lang="en"/>
                <a:t>Precondition/Post Condition</a:t>
              </a:r>
              <a:endParaRPr/>
            </a:p>
            <a:p>
              <a:pPr indent="0" lvl="0" marL="0" rtl="0" algn="l">
                <a:spcBef>
                  <a:spcPts val="0"/>
                </a:spcBef>
                <a:spcAft>
                  <a:spcPts val="0"/>
                </a:spcAft>
                <a:buNone/>
              </a:pPr>
              <a:r>
                <a:t/>
              </a:r>
              <a:endParaRPr/>
            </a:p>
          </p:txBody>
        </p:sp>
        <p:sp>
          <p:nvSpPr>
            <p:cNvPr id="340" name="Google Shape;340;p45"/>
            <p:cNvSpPr/>
            <p:nvPr/>
          </p:nvSpPr>
          <p:spPr>
            <a:xfrm>
              <a:off x="7287300" y="247725"/>
              <a:ext cx="189900" cy="91200"/>
            </a:xfrm>
            <a:prstGeom prst="rightArrow">
              <a:avLst>
                <a:gd fmla="val 50000" name="adj1"/>
                <a:gd fmla="val 50000" name="adj2"/>
              </a:avLst>
            </a:prstGeom>
            <a:solidFill>
              <a:srgbClr val="FF0000"/>
            </a:solidFill>
            <a:ln cap="flat" cmpd="sng" w="9525">
              <a:solidFill>
                <a:srgbClr val="20212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1" name="Google Shape;341;p45"/>
          <p:cNvGrpSpPr/>
          <p:nvPr/>
        </p:nvGrpSpPr>
        <p:grpSpPr>
          <a:xfrm>
            <a:off x="2647300" y="2117650"/>
            <a:ext cx="4940725" cy="862350"/>
            <a:chOff x="2647300" y="2117650"/>
            <a:chExt cx="4940725" cy="862350"/>
          </a:xfrm>
        </p:grpSpPr>
        <p:sp>
          <p:nvSpPr>
            <p:cNvPr id="342" name="Google Shape;342;p45"/>
            <p:cNvSpPr/>
            <p:nvPr/>
          </p:nvSpPr>
          <p:spPr>
            <a:xfrm>
              <a:off x="2647300" y="2469700"/>
              <a:ext cx="1164000" cy="510300"/>
            </a:xfrm>
            <a:prstGeom prst="rect">
              <a:avLst/>
            </a:prstGeom>
            <a:solidFill>
              <a:srgbClr val="CFE2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Finish Int/Ext</a:t>
              </a:r>
              <a:endParaRPr/>
            </a:p>
          </p:txBody>
        </p:sp>
        <p:sp>
          <p:nvSpPr>
            <p:cNvPr id="343" name="Google Shape;343;p45"/>
            <p:cNvSpPr/>
            <p:nvPr/>
          </p:nvSpPr>
          <p:spPr>
            <a:xfrm>
              <a:off x="4611863" y="2469700"/>
              <a:ext cx="1164000" cy="510300"/>
            </a:xfrm>
            <a:prstGeom prst="rect">
              <a:avLst/>
            </a:prstGeom>
            <a:solidFill>
              <a:srgbClr val="CFE2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Frame Coop</a:t>
              </a:r>
              <a:endParaRPr/>
            </a:p>
          </p:txBody>
        </p:sp>
        <p:sp>
          <p:nvSpPr>
            <p:cNvPr id="344" name="Google Shape;344;p45"/>
            <p:cNvSpPr/>
            <p:nvPr/>
          </p:nvSpPr>
          <p:spPr>
            <a:xfrm>
              <a:off x="6424025" y="2469700"/>
              <a:ext cx="1164000" cy="510300"/>
            </a:xfrm>
            <a:prstGeom prst="rect">
              <a:avLst/>
            </a:prstGeom>
            <a:solidFill>
              <a:srgbClr val="CFE2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Acquire</a:t>
              </a:r>
              <a:r>
                <a:rPr lang="en"/>
                <a:t> Materials</a:t>
              </a:r>
              <a:endParaRPr/>
            </a:p>
          </p:txBody>
        </p:sp>
        <p:cxnSp>
          <p:nvCxnSpPr>
            <p:cNvPr id="345" name="Google Shape;345;p45"/>
            <p:cNvCxnSpPr>
              <a:stCxn id="346" idx="2"/>
              <a:endCxn id="342" idx="0"/>
            </p:cNvCxnSpPr>
            <p:nvPr/>
          </p:nvCxnSpPr>
          <p:spPr>
            <a:xfrm rot="5400000">
              <a:off x="4011050" y="1336000"/>
              <a:ext cx="352200" cy="1915500"/>
            </a:xfrm>
            <a:prstGeom prst="bentConnector3">
              <a:avLst>
                <a:gd fmla="val 49979" name="adj1"/>
              </a:avLst>
            </a:prstGeom>
            <a:noFill/>
            <a:ln cap="flat" cmpd="sng" w="9525">
              <a:solidFill>
                <a:schemeClr val="dk2"/>
              </a:solidFill>
              <a:prstDash val="solid"/>
              <a:round/>
              <a:headEnd len="med" w="med" type="none"/>
              <a:tailEnd len="med" w="med" type="none"/>
            </a:ln>
          </p:spPr>
        </p:cxnSp>
        <p:cxnSp>
          <p:nvCxnSpPr>
            <p:cNvPr id="347" name="Google Shape;347;p45"/>
            <p:cNvCxnSpPr>
              <a:stCxn id="344" idx="0"/>
              <a:endCxn id="346" idx="2"/>
            </p:cNvCxnSpPr>
            <p:nvPr/>
          </p:nvCxnSpPr>
          <p:spPr>
            <a:xfrm flipH="1" rot="5400000">
              <a:off x="5899475" y="1363150"/>
              <a:ext cx="351900" cy="1861200"/>
            </a:xfrm>
            <a:prstGeom prst="bentConnector3">
              <a:avLst>
                <a:gd fmla="val 50021" name="adj1"/>
              </a:avLst>
            </a:prstGeom>
            <a:noFill/>
            <a:ln cap="flat" cmpd="sng" w="9525">
              <a:solidFill>
                <a:schemeClr val="dk2"/>
              </a:solidFill>
              <a:prstDash val="solid"/>
              <a:round/>
              <a:headEnd len="med" w="med" type="none"/>
              <a:tailEnd len="med" w="med" type="none"/>
            </a:ln>
          </p:spPr>
        </p:cxnSp>
        <p:cxnSp>
          <p:nvCxnSpPr>
            <p:cNvPr id="348" name="Google Shape;348;p45"/>
            <p:cNvCxnSpPr>
              <a:stCxn id="343" idx="0"/>
              <a:endCxn id="346" idx="2"/>
            </p:cNvCxnSpPr>
            <p:nvPr/>
          </p:nvCxnSpPr>
          <p:spPr>
            <a:xfrm flipH="1" rot="5400000">
              <a:off x="4993463" y="2269300"/>
              <a:ext cx="351900" cy="48900"/>
            </a:xfrm>
            <a:prstGeom prst="bentConnector3">
              <a:avLst>
                <a:gd fmla="val 50021" name="adj1"/>
              </a:avLst>
            </a:prstGeom>
            <a:noFill/>
            <a:ln cap="flat" cmpd="sng" w="9525">
              <a:solidFill>
                <a:schemeClr val="dk2"/>
              </a:solidFill>
              <a:prstDash val="solid"/>
              <a:round/>
              <a:headEnd len="med" w="med" type="none"/>
              <a:tailEnd len="med" w="med" type="none"/>
            </a:ln>
          </p:spPr>
        </p:cxnSp>
      </p:grpSp>
      <p:grpSp>
        <p:nvGrpSpPr>
          <p:cNvPr id="349" name="Google Shape;349;p45"/>
          <p:cNvGrpSpPr/>
          <p:nvPr/>
        </p:nvGrpSpPr>
        <p:grpSpPr>
          <a:xfrm>
            <a:off x="1548900" y="2979900"/>
            <a:ext cx="6231875" cy="1595113"/>
            <a:chOff x="1548900" y="2979900"/>
            <a:chExt cx="6231875" cy="1595113"/>
          </a:xfrm>
        </p:grpSpPr>
        <p:sp>
          <p:nvSpPr>
            <p:cNvPr id="350" name="Google Shape;350;p45"/>
            <p:cNvSpPr/>
            <p:nvPr/>
          </p:nvSpPr>
          <p:spPr>
            <a:xfrm>
              <a:off x="1548900" y="3678300"/>
              <a:ext cx="677400" cy="3618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en" sz="700"/>
                <a:t>Windows &amp; Doors</a:t>
              </a:r>
              <a:endParaRPr sz="900"/>
            </a:p>
          </p:txBody>
        </p:sp>
        <p:sp>
          <p:nvSpPr>
            <p:cNvPr id="351" name="Google Shape;351;p45"/>
            <p:cNvSpPr/>
            <p:nvPr/>
          </p:nvSpPr>
          <p:spPr>
            <a:xfrm>
              <a:off x="2452758" y="3678300"/>
              <a:ext cx="677400" cy="3618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700"/>
                <a:t>Paint</a:t>
              </a:r>
              <a:endParaRPr sz="700"/>
            </a:p>
          </p:txBody>
        </p:sp>
        <p:sp>
          <p:nvSpPr>
            <p:cNvPr id="352" name="Google Shape;352;p45"/>
            <p:cNvSpPr/>
            <p:nvPr/>
          </p:nvSpPr>
          <p:spPr>
            <a:xfrm>
              <a:off x="3356615" y="3678300"/>
              <a:ext cx="677400" cy="3618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700"/>
                <a:t>Roof &amp; Siding</a:t>
              </a:r>
              <a:endParaRPr sz="900"/>
            </a:p>
          </p:txBody>
        </p:sp>
        <p:sp>
          <p:nvSpPr>
            <p:cNvPr id="353" name="Google Shape;353;p45"/>
            <p:cNvSpPr/>
            <p:nvPr/>
          </p:nvSpPr>
          <p:spPr>
            <a:xfrm>
              <a:off x="4336673" y="3525900"/>
              <a:ext cx="677400" cy="3618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700"/>
                <a:t>Foundation</a:t>
              </a:r>
              <a:endParaRPr sz="700"/>
            </a:p>
          </p:txBody>
        </p:sp>
        <p:sp>
          <p:nvSpPr>
            <p:cNvPr id="354" name="Google Shape;354;p45"/>
            <p:cNvSpPr/>
            <p:nvPr/>
          </p:nvSpPr>
          <p:spPr>
            <a:xfrm>
              <a:off x="5295633" y="4116300"/>
              <a:ext cx="677400" cy="3618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700"/>
                <a:t>Platform</a:t>
              </a:r>
              <a:endParaRPr sz="700"/>
            </a:p>
          </p:txBody>
        </p:sp>
        <p:sp>
          <p:nvSpPr>
            <p:cNvPr id="355" name="Google Shape;355;p45"/>
            <p:cNvSpPr/>
            <p:nvPr/>
          </p:nvSpPr>
          <p:spPr>
            <a:xfrm>
              <a:off x="4326130" y="4135500"/>
              <a:ext cx="677400" cy="3618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700"/>
                <a:t>Walls</a:t>
              </a:r>
              <a:endParaRPr sz="700"/>
            </a:p>
          </p:txBody>
        </p:sp>
        <p:sp>
          <p:nvSpPr>
            <p:cNvPr id="356" name="Google Shape;356;p45"/>
            <p:cNvSpPr/>
            <p:nvPr/>
          </p:nvSpPr>
          <p:spPr>
            <a:xfrm>
              <a:off x="5295625" y="3537950"/>
              <a:ext cx="677400" cy="3618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700"/>
                <a:t>Roof</a:t>
              </a:r>
              <a:endParaRPr sz="700"/>
            </a:p>
          </p:txBody>
        </p:sp>
        <p:sp>
          <p:nvSpPr>
            <p:cNvPr id="357" name="Google Shape;357;p45"/>
            <p:cNvSpPr/>
            <p:nvPr/>
          </p:nvSpPr>
          <p:spPr>
            <a:xfrm>
              <a:off x="7103375" y="4213213"/>
              <a:ext cx="677400" cy="3618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700"/>
                <a:t>Lumber</a:t>
              </a:r>
              <a:endParaRPr sz="700"/>
            </a:p>
          </p:txBody>
        </p:sp>
        <p:sp>
          <p:nvSpPr>
            <p:cNvPr id="358" name="Google Shape;358;p45"/>
            <p:cNvSpPr/>
            <p:nvPr/>
          </p:nvSpPr>
          <p:spPr>
            <a:xfrm>
              <a:off x="6199503" y="3678300"/>
              <a:ext cx="677400" cy="3618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700"/>
                <a:t>Fasteners</a:t>
              </a:r>
              <a:endParaRPr sz="700"/>
            </a:p>
          </p:txBody>
        </p:sp>
        <p:sp>
          <p:nvSpPr>
            <p:cNvPr id="359" name="Google Shape;359;p45"/>
            <p:cNvSpPr/>
            <p:nvPr/>
          </p:nvSpPr>
          <p:spPr>
            <a:xfrm>
              <a:off x="7103360" y="3678300"/>
              <a:ext cx="677400" cy="3618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700"/>
                <a:t>Roofing</a:t>
              </a:r>
              <a:endParaRPr sz="700"/>
            </a:p>
          </p:txBody>
        </p:sp>
        <p:sp>
          <p:nvSpPr>
            <p:cNvPr id="360" name="Google Shape;360;p45"/>
            <p:cNvSpPr/>
            <p:nvPr/>
          </p:nvSpPr>
          <p:spPr>
            <a:xfrm>
              <a:off x="6199493" y="4213213"/>
              <a:ext cx="677400" cy="3618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700"/>
                <a:t>Windows</a:t>
              </a:r>
              <a:endParaRPr sz="700"/>
            </a:p>
          </p:txBody>
        </p:sp>
        <p:cxnSp>
          <p:nvCxnSpPr>
            <p:cNvPr id="361" name="Google Shape;361;p45"/>
            <p:cNvCxnSpPr>
              <a:stCxn id="342" idx="2"/>
              <a:endCxn id="350" idx="0"/>
            </p:cNvCxnSpPr>
            <p:nvPr/>
          </p:nvCxnSpPr>
          <p:spPr>
            <a:xfrm rot="5400000">
              <a:off x="2209300" y="2658400"/>
              <a:ext cx="698400" cy="1341600"/>
            </a:xfrm>
            <a:prstGeom prst="bentConnector3">
              <a:avLst>
                <a:gd fmla="val 49993" name="adj1"/>
              </a:avLst>
            </a:prstGeom>
            <a:noFill/>
            <a:ln cap="flat" cmpd="sng" w="9525">
              <a:solidFill>
                <a:schemeClr val="dk2"/>
              </a:solidFill>
              <a:prstDash val="solid"/>
              <a:round/>
              <a:headEnd len="med" w="med" type="none"/>
              <a:tailEnd len="med" w="med" type="none"/>
            </a:ln>
          </p:spPr>
        </p:cxnSp>
        <p:cxnSp>
          <p:nvCxnSpPr>
            <p:cNvPr id="362" name="Google Shape;362;p45"/>
            <p:cNvCxnSpPr>
              <a:stCxn id="351" idx="0"/>
              <a:endCxn id="342" idx="2"/>
            </p:cNvCxnSpPr>
            <p:nvPr/>
          </p:nvCxnSpPr>
          <p:spPr>
            <a:xfrm rot="-5400000">
              <a:off x="2661108" y="3110250"/>
              <a:ext cx="698400" cy="437700"/>
            </a:xfrm>
            <a:prstGeom prst="bentConnector3">
              <a:avLst>
                <a:gd fmla="val 49993" name="adj1"/>
              </a:avLst>
            </a:prstGeom>
            <a:noFill/>
            <a:ln cap="flat" cmpd="sng" w="9525">
              <a:solidFill>
                <a:schemeClr val="dk2"/>
              </a:solidFill>
              <a:prstDash val="solid"/>
              <a:round/>
              <a:headEnd len="med" w="med" type="none"/>
              <a:tailEnd len="med" w="med" type="none"/>
            </a:ln>
          </p:spPr>
        </p:cxnSp>
        <p:cxnSp>
          <p:nvCxnSpPr>
            <p:cNvPr id="363" name="Google Shape;363;p45"/>
            <p:cNvCxnSpPr>
              <a:stCxn id="352" idx="0"/>
              <a:endCxn id="342" idx="2"/>
            </p:cNvCxnSpPr>
            <p:nvPr/>
          </p:nvCxnSpPr>
          <p:spPr>
            <a:xfrm flipH="1" rot="5400000">
              <a:off x="3113165" y="3096150"/>
              <a:ext cx="698400" cy="465900"/>
            </a:xfrm>
            <a:prstGeom prst="bentConnector3">
              <a:avLst>
                <a:gd fmla="val 49993" name="adj1"/>
              </a:avLst>
            </a:prstGeom>
            <a:noFill/>
            <a:ln cap="flat" cmpd="sng" w="9525">
              <a:solidFill>
                <a:schemeClr val="dk2"/>
              </a:solidFill>
              <a:prstDash val="solid"/>
              <a:round/>
              <a:headEnd len="med" w="med" type="none"/>
              <a:tailEnd len="med" w="med" type="none"/>
            </a:ln>
          </p:spPr>
        </p:cxnSp>
        <p:cxnSp>
          <p:nvCxnSpPr>
            <p:cNvPr id="364" name="Google Shape;364;p45"/>
            <p:cNvCxnSpPr>
              <a:stCxn id="353" idx="0"/>
              <a:endCxn id="343" idx="2"/>
            </p:cNvCxnSpPr>
            <p:nvPr/>
          </p:nvCxnSpPr>
          <p:spPr>
            <a:xfrm rot="-5400000">
              <a:off x="4661573" y="2993700"/>
              <a:ext cx="546000" cy="518400"/>
            </a:xfrm>
            <a:prstGeom prst="bentConnector3">
              <a:avLst>
                <a:gd fmla="val 49991" name="adj1"/>
              </a:avLst>
            </a:prstGeom>
            <a:noFill/>
            <a:ln cap="flat" cmpd="sng" w="9525">
              <a:solidFill>
                <a:schemeClr val="dk2"/>
              </a:solidFill>
              <a:prstDash val="solid"/>
              <a:round/>
              <a:headEnd len="med" w="med" type="none"/>
              <a:tailEnd len="med" w="med" type="none"/>
            </a:ln>
          </p:spPr>
        </p:cxnSp>
        <p:cxnSp>
          <p:nvCxnSpPr>
            <p:cNvPr id="365" name="Google Shape;365;p45"/>
            <p:cNvCxnSpPr>
              <a:stCxn id="354" idx="0"/>
              <a:endCxn id="343" idx="2"/>
            </p:cNvCxnSpPr>
            <p:nvPr/>
          </p:nvCxnSpPr>
          <p:spPr>
            <a:xfrm flipH="1" rot="5400000">
              <a:off x="4845933" y="3327900"/>
              <a:ext cx="1136400" cy="440400"/>
            </a:xfrm>
            <a:prstGeom prst="bentConnector3">
              <a:avLst>
                <a:gd fmla="val 11321" name="adj1"/>
              </a:avLst>
            </a:prstGeom>
            <a:noFill/>
            <a:ln cap="flat" cmpd="sng" w="9525">
              <a:solidFill>
                <a:schemeClr val="dk2"/>
              </a:solidFill>
              <a:prstDash val="solid"/>
              <a:round/>
              <a:headEnd len="med" w="med" type="none"/>
              <a:tailEnd len="med" w="med" type="none"/>
            </a:ln>
          </p:spPr>
        </p:cxnSp>
        <p:cxnSp>
          <p:nvCxnSpPr>
            <p:cNvPr id="366" name="Google Shape;366;p45"/>
            <p:cNvCxnSpPr>
              <a:stCxn id="355" idx="0"/>
              <a:endCxn id="343" idx="2"/>
            </p:cNvCxnSpPr>
            <p:nvPr/>
          </p:nvCxnSpPr>
          <p:spPr>
            <a:xfrm rot="-5400000">
              <a:off x="4351480" y="3293250"/>
              <a:ext cx="1155600" cy="528900"/>
            </a:xfrm>
            <a:prstGeom prst="bentConnector3">
              <a:avLst>
                <a:gd fmla="val 12794" name="adj1"/>
              </a:avLst>
            </a:prstGeom>
            <a:noFill/>
            <a:ln cap="flat" cmpd="sng" w="9525">
              <a:solidFill>
                <a:schemeClr val="dk2"/>
              </a:solidFill>
              <a:prstDash val="solid"/>
              <a:round/>
              <a:headEnd len="med" w="med" type="none"/>
              <a:tailEnd len="med" w="med" type="none"/>
            </a:ln>
          </p:spPr>
        </p:cxnSp>
        <p:cxnSp>
          <p:nvCxnSpPr>
            <p:cNvPr id="367" name="Google Shape;367;p45"/>
            <p:cNvCxnSpPr>
              <a:stCxn id="356" idx="0"/>
              <a:endCxn id="343" idx="2"/>
            </p:cNvCxnSpPr>
            <p:nvPr/>
          </p:nvCxnSpPr>
          <p:spPr>
            <a:xfrm flipH="1" rot="5400000">
              <a:off x="5135125" y="3038750"/>
              <a:ext cx="558000" cy="440400"/>
            </a:xfrm>
            <a:prstGeom prst="bentConnector3">
              <a:avLst>
                <a:gd fmla="val 49996" name="adj1"/>
              </a:avLst>
            </a:prstGeom>
            <a:noFill/>
            <a:ln cap="flat" cmpd="sng" w="9525">
              <a:solidFill>
                <a:schemeClr val="dk2"/>
              </a:solidFill>
              <a:prstDash val="solid"/>
              <a:round/>
              <a:headEnd len="med" w="med" type="none"/>
              <a:tailEnd len="med" w="med" type="none"/>
            </a:ln>
          </p:spPr>
        </p:cxnSp>
        <p:cxnSp>
          <p:nvCxnSpPr>
            <p:cNvPr id="368" name="Google Shape;368;p45"/>
            <p:cNvCxnSpPr>
              <a:stCxn id="357" idx="0"/>
              <a:endCxn id="344" idx="2"/>
            </p:cNvCxnSpPr>
            <p:nvPr/>
          </p:nvCxnSpPr>
          <p:spPr>
            <a:xfrm flipH="1" rot="5400000">
              <a:off x="6607475" y="3378613"/>
              <a:ext cx="1233300" cy="435900"/>
            </a:xfrm>
            <a:prstGeom prst="bentConnector3">
              <a:avLst>
                <a:gd fmla="val 7578" name="adj1"/>
              </a:avLst>
            </a:prstGeom>
            <a:noFill/>
            <a:ln cap="flat" cmpd="sng" w="9525">
              <a:solidFill>
                <a:schemeClr val="dk2"/>
              </a:solidFill>
              <a:prstDash val="solid"/>
              <a:round/>
              <a:headEnd len="med" w="med" type="none"/>
              <a:tailEnd len="med" w="med" type="none"/>
            </a:ln>
          </p:spPr>
        </p:cxnSp>
        <p:cxnSp>
          <p:nvCxnSpPr>
            <p:cNvPr id="369" name="Google Shape;369;p45"/>
            <p:cNvCxnSpPr>
              <a:stCxn id="359" idx="0"/>
              <a:endCxn id="344" idx="2"/>
            </p:cNvCxnSpPr>
            <p:nvPr/>
          </p:nvCxnSpPr>
          <p:spPr>
            <a:xfrm flipH="1" rot="5400000">
              <a:off x="6874910" y="3111150"/>
              <a:ext cx="698400" cy="435900"/>
            </a:xfrm>
            <a:prstGeom prst="bentConnector3">
              <a:avLst>
                <a:gd fmla="val 47910" name="adj1"/>
              </a:avLst>
            </a:prstGeom>
            <a:noFill/>
            <a:ln cap="flat" cmpd="sng" w="9525">
              <a:solidFill>
                <a:schemeClr val="dk2"/>
              </a:solidFill>
              <a:prstDash val="solid"/>
              <a:round/>
              <a:headEnd len="med" w="med" type="none"/>
              <a:tailEnd len="med" w="med" type="none"/>
            </a:ln>
          </p:spPr>
        </p:cxnSp>
        <p:cxnSp>
          <p:nvCxnSpPr>
            <p:cNvPr id="370" name="Google Shape;370;p45"/>
            <p:cNvCxnSpPr>
              <a:stCxn id="358" idx="0"/>
              <a:endCxn id="344" idx="2"/>
            </p:cNvCxnSpPr>
            <p:nvPr/>
          </p:nvCxnSpPr>
          <p:spPr>
            <a:xfrm rot="-5400000">
              <a:off x="6422852" y="3095250"/>
              <a:ext cx="698400" cy="467700"/>
            </a:xfrm>
            <a:prstGeom prst="bentConnector3">
              <a:avLst>
                <a:gd fmla="val 49993" name="adj1"/>
              </a:avLst>
            </a:prstGeom>
            <a:noFill/>
            <a:ln cap="flat" cmpd="sng" w="9525">
              <a:solidFill>
                <a:schemeClr val="dk2"/>
              </a:solidFill>
              <a:prstDash val="solid"/>
              <a:round/>
              <a:headEnd len="med" w="med" type="none"/>
              <a:tailEnd len="med" w="med" type="none"/>
            </a:ln>
          </p:spPr>
        </p:cxnSp>
        <p:cxnSp>
          <p:nvCxnSpPr>
            <p:cNvPr id="371" name="Google Shape;371;p45"/>
            <p:cNvCxnSpPr>
              <a:stCxn id="360" idx="0"/>
              <a:endCxn id="344" idx="2"/>
            </p:cNvCxnSpPr>
            <p:nvPr/>
          </p:nvCxnSpPr>
          <p:spPr>
            <a:xfrm rot="-5400000">
              <a:off x="6155393" y="3362713"/>
              <a:ext cx="1233300" cy="467700"/>
            </a:xfrm>
            <a:prstGeom prst="bentConnector3">
              <a:avLst>
                <a:gd fmla="val 7578" name="adj1"/>
              </a:avLst>
            </a:prstGeom>
            <a:noFill/>
            <a:ln cap="flat" cmpd="sng" w="9525">
              <a:solidFill>
                <a:schemeClr val="dk2"/>
              </a:solidFill>
              <a:prstDash val="solid"/>
              <a:round/>
              <a:headEnd len="med" w="med" type="none"/>
              <a:tailEnd len="med" w="med" type="none"/>
            </a:ln>
          </p:spPr>
        </p:cxnSp>
      </p:grpSp>
      <p:sp>
        <p:nvSpPr>
          <p:cNvPr id="372" name="Google Shape;372;p45"/>
          <p:cNvSpPr txBox="1"/>
          <p:nvPr/>
        </p:nvSpPr>
        <p:spPr>
          <a:xfrm>
            <a:off x="2274600" y="2340900"/>
            <a:ext cx="4594800" cy="461700"/>
          </a:xfrm>
          <a:prstGeom prst="rect">
            <a:avLst/>
          </a:prstGeom>
          <a:gradFill>
            <a:gsLst>
              <a:gs pos="0">
                <a:srgbClr val="849DAA"/>
              </a:gs>
              <a:gs pos="100000">
                <a:srgbClr val="4B595F"/>
              </a:gs>
            </a:gsLst>
            <a:path path="circle">
              <a:fillToRect b="50%" l="50%" r="50%" t="50%"/>
            </a:path>
            <a:tileRect/>
          </a:gra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a:solidFill>
                  <a:schemeClr val="accent6"/>
                </a:solidFill>
              </a:rPr>
              <a:t> A clear vision must bound exploration.</a:t>
            </a:r>
            <a:endParaRPr b="1" sz="1800">
              <a:solidFill>
                <a:schemeClr val="accent6"/>
              </a:solidFill>
              <a:latin typeface="Proxima Nova"/>
              <a:ea typeface="Proxima Nova"/>
              <a:cs typeface="Proxima Nova"/>
              <a:sym typeface="Proxima Nova"/>
            </a:endParaRPr>
          </a:p>
        </p:txBody>
      </p:sp>
      <p:sp>
        <p:nvSpPr>
          <p:cNvPr id="373" name="Google Shape;373;p45"/>
          <p:cNvSpPr txBox="1"/>
          <p:nvPr/>
        </p:nvSpPr>
        <p:spPr>
          <a:xfrm>
            <a:off x="221050" y="4733388"/>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https://flylib.com/books/en/1.211.1/</a:t>
            </a:r>
            <a:endParaRPr/>
          </a:p>
        </p:txBody>
      </p:sp>
      <p:sp>
        <p:nvSpPr>
          <p:cNvPr id="374" name="Google Shape;374;p45"/>
          <p:cNvSpPr txBox="1"/>
          <p:nvPr>
            <p:ph type="title"/>
          </p:nvPr>
        </p:nvSpPr>
        <p:spPr>
          <a:xfrm>
            <a:off x="311700" y="2130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Scope &amp; Time Management</a:t>
            </a:r>
            <a:endParaRPr/>
          </a:p>
        </p:txBody>
      </p:sp>
      <p:sp>
        <p:nvSpPr>
          <p:cNvPr id="375" name="Google Shape;375;p45"/>
          <p:cNvSpPr/>
          <p:nvPr/>
        </p:nvSpPr>
        <p:spPr>
          <a:xfrm>
            <a:off x="3385200" y="930675"/>
            <a:ext cx="2012400" cy="313800"/>
          </a:xfrm>
          <a:prstGeom prst="rect">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Build Chicken Coop</a:t>
            </a:r>
            <a:endParaRPr/>
          </a:p>
        </p:txBody>
      </p:sp>
      <p:grpSp>
        <p:nvGrpSpPr>
          <p:cNvPr id="376" name="Google Shape;376;p45"/>
          <p:cNvGrpSpPr/>
          <p:nvPr/>
        </p:nvGrpSpPr>
        <p:grpSpPr>
          <a:xfrm>
            <a:off x="1701300" y="1244350"/>
            <a:ext cx="5456400" cy="873300"/>
            <a:chOff x="1701300" y="1244350"/>
            <a:chExt cx="5456400" cy="873300"/>
          </a:xfrm>
        </p:grpSpPr>
        <p:sp>
          <p:nvSpPr>
            <p:cNvPr id="377" name="Google Shape;377;p45"/>
            <p:cNvSpPr/>
            <p:nvPr/>
          </p:nvSpPr>
          <p:spPr>
            <a:xfrm>
              <a:off x="1701300" y="1607350"/>
              <a:ext cx="1164000" cy="510300"/>
            </a:xfrm>
            <a:prstGeom prst="rect">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Location</a:t>
              </a:r>
              <a:endParaRPr/>
            </a:p>
          </p:txBody>
        </p:sp>
        <p:sp>
          <p:nvSpPr>
            <p:cNvPr id="378" name="Google Shape;378;p45"/>
            <p:cNvSpPr/>
            <p:nvPr/>
          </p:nvSpPr>
          <p:spPr>
            <a:xfrm>
              <a:off x="3132100" y="1607350"/>
              <a:ext cx="1164000" cy="510300"/>
            </a:xfrm>
            <a:prstGeom prst="rect">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Design/Plan</a:t>
              </a:r>
              <a:endParaRPr/>
            </a:p>
          </p:txBody>
        </p:sp>
        <p:sp>
          <p:nvSpPr>
            <p:cNvPr id="346" name="Google Shape;346;p45"/>
            <p:cNvSpPr/>
            <p:nvPr/>
          </p:nvSpPr>
          <p:spPr>
            <a:xfrm>
              <a:off x="4562900" y="1607350"/>
              <a:ext cx="1164000" cy="510300"/>
            </a:xfrm>
            <a:prstGeom prst="rect">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Construct</a:t>
              </a:r>
              <a:endParaRPr/>
            </a:p>
          </p:txBody>
        </p:sp>
        <p:sp>
          <p:nvSpPr>
            <p:cNvPr id="379" name="Google Shape;379;p45"/>
            <p:cNvSpPr/>
            <p:nvPr/>
          </p:nvSpPr>
          <p:spPr>
            <a:xfrm>
              <a:off x="5993700" y="1607350"/>
              <a:ext cx="1164000" cy="510300"/>
            </a:xfrm>
            <a:prstGeom prst="rect">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Move In</a:t>
              </a:r>
              <a:endParaRPr/>
            </a:p>
          </p:txBody>
        </p:sp>
        <p:cxnSp>
          <p:nvCxnSpPr>
            <p:cNvPr id="380" name="Google Shape;380;p45"/>
            <p:cNvCxnSpPr>
              <a:stCxn id="377" idx="0"/>
              <a:endCxn id="375" idx="2"/>
            </p:cNvCxnSpPr>
            <p:nvPr/>
          </p:nvCxnSpPr>
          <p:spPr>
            <a:xfrm rot="-5400000">
              <a:off x="3155850" y="371800"/>
              <a:ext cx="363000" cy="2108100"/>
            </a:xfrm>
            <a:prstGeom prst="bentConnector3">
              <a:avLst>
                <a:gd fmla="val 49983" name="adj1"/>
              </a:avLst>
            </a:prstGeom>
            <a:noFill/>
            <a:ln cap="flat" cmpd="sng" w="9525">
              <a:solidFill>
                <a:schemeClr val="dk2"/>
              </a:solidFill>
              <a:prstDash val="solid"/>
              <a:round/>
              <a:headEnd len="med" w="med" type="none"/>
              <a:tailEnd len="med" w="med" type="none"/>
            </a:ln>
          </p:spPr>
        </p:cxnSp>
        <p:cxnSp>
          <p:nvCxnSpPr>
            <p:cNvPr id="381" name="Google Shape;381;p45"/>
            <p:cNvCxnSpPr>
              <a:stCxn id="378" idx="0"/>
              <a:endCxn id="375" idx="2"/>
            </p:cNvCxnSpPr>
            <p:nvPr/>
          </p:nvCxnSpPr>
          <p:spPr>
            <a:xfrm rot="-5400000">
              <a:off x="3871300" y="1087150"/>
              <a:ext cx="363000" cy="677400"/>
            </a:xfrm>
            <a:prstGeom prst="bentConnector3">
              <a:avLst>
                <a:gd fmla="val 49983" name="adj1"/>
              </a:avLst>
            </a:prstGeom>
            <a:noFill/>
            <a:ln cap="flat" cmpd="sng" w="9525">
              <a:solidFill>
                <a:schemeClr val="dk2"/>
              </a:solidFill>
              <a:prstDash val="solid"/>
              <a:round/>
              <a:headEnd len="med" w="med" type="none"/>
              <a:tailEnd len="med" w="med" type="none"/>
            </a:ln>
          </p:spPr>
        </p:cxnSp>
        <p:cxnSp>
          <p:nvCxnSpPr>
            <p:cNvPr id="382" name="Google Shape;382;p45"/>
            <p:cNvCxnSpPr>
              <a:stCxn id="346" idx="0"/>
              <a:endCxn id="375" idx="2"/>
            </p:cNvCxnSpPr>
            <p:nvPr/>
          </p:nvCxnSpPr>
          <p:spPr>
            <a:xfrm flipH="1" rot="5400000">
              <a:off x="4586600" y="1049050"/>
              <a:ext cx="363000" cy="753600"/>
            </a:xfrm>
            <a:prstGeom prst="bentConnector3">
              <a:avLst>
                <a:gd fmla="val 49983" name="adj1"/>
              </a:avLst>
            </a:prstGeom>
            <a:noFill/>
            <a:ln cap="flat" cmpd="sng" w="9525">
              <a:solidFill>
                <a:schemeClr val="dk2"/>
              </a:solidFill>
              <a:prstDash val="solid"/>
              <a:round/>
              <a:headEnd len="med" w="med" type="none"/>
              <a:tailEnd len="med" w="med" type="none"/>
            </a:ln>
          </p:spPr>
        </p:cxnSp>
        <p:cxnSp>
          <p:nvCxnSpPr>
            <p:cNvPr id="383" name="Google Shape;383;p45"/>
            <p:cNvCxnSpPr>
              <a:stCxn id="379" idx="0"/>
              <a:endCxn id="375" idx="2"/>
            </p:cNvCxnSpPr>
            <p:nvPr/>
          </p:nvCxnSpPr>
          <p:spPr>
            <a:xfrm flipH="1" rot="5400000">
              <a:off x="5302050" y="333700"/>
              <a:ext cx="363000" cy="2184300"/>
            </a:xfrm>
            <a:prstGeom prst="bentConnector3">
              <a:avLst>
                <a:gd fmla="val 49983" name="adj1"/>
              </a:avLst>
            </a:prstGeom>
            <a:noFill/>
            <a:ln cap="flat" cmpd="sng" w="9525">
              <a:solidFill>
                <a:schemeClr val="dk2"/>
              </a:solidFill>
              <a:prstDash val="solid"/>
              <a:round/>
              <a:headEnd len="med" w="med" type="none"/>
              <a:tailEnd len="med" w="med" type="none"/>
            </a:ln>
          </p:spPr>
        </p:cxnSp>
      </p:grpSp>
      <p:grpSp>
        <p:nvGrpSpPr>
          <p:cNvPr id="384" name="Google Shape;384;p45"/>
          <p:cNvGrpSpPr/>
          <p:nvPr/>
        </p:nvGrpSpPr>
        <p:grpSpPr>
          <a:xfrm>
            <a:off x="3109950" y="362625"/>
            <a:ext cx="4367250" cy="2925875"/>
            <a:chOff x="3109950" y="362625"/>
            <a:chExt cx="4367250" cy="2925875"/>
          </a:xfrm>
        </p:grpSpPr>
        <p:sp>
          <p:nvSpPr>
            <p:cNvPr id="385" name="Google Shape;385;p45"/>
            <p:cNvSpPr txBox="1"/>
            <p:nvPr/>
          </p:nvSpPr>
          <p:spPr>
            <a:xfrm>
              <a:off x="3109950" y="1815200"/>
              <a:ext cx="3000000" cy="1473300"/>
            </a:xfrm>
            <a:prstGeom prst="rect">
              <a:avLst/>
            </a:prstGeom>
            <a:solidFill>
              <a:srgbClr val="F9CB9C"/>
            </a:solid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a:t>Work Breakdown Structure </a:t>
              </a:r>
              <a:endParaRPr/>
            </a:p>
            <a:p>
              <a:pPr indent="-317500" lvl="0" marL="457200" rtl="0" algn="l">
                <a:spcBef>
                  <a:spcPts val="0"/>
                </a:spcBef>
                <a:spcAft>
                  <a:spcPts val="0"/>
                </a:spcAft>
                <a:buSzPts val="1400"/>
                <a:buChar char="●"/>
              </a:pPr>
              <a:r>
                <a:rPr lang="en"/>
                <a:t>Product Breakdown Structure</a:t>
              </a:r>
              <a:endParaRPr/>
            </a:p>
            <a:p>
              <a:pPr indent="-317500" lvl="0" marL="457200" rtl="0" algn="l">
                <a:spcBef>
                  <a:spcPts val="0"/>
                </a:spcBef>
                <a:spcAft>
                  <a:spcPts val="0"/>
                </a:spcAft>
                <a:buSzPts val="1400"/>
                <a:buChar char="●"/>
              </a:pPr>
              <a:r>
                <a:rPr lang="en"/>
                <a:t>Feature Breakdown Structure</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r">
                <a:spcBef>
                  <a:spcPts val="0"/>
                </a:spcBef>
                <a:spcAft>
                  <a:spcPts val="0"/>
                </a:spcAft>
                <a:buNone/>
              </a:pPr>
              <a:r>
                <a:rPr lang="en"/>
                <a:t>...break it down</a:t>
              </a:r>
              <a:endParaRPr/>
            </a:p>
          </p:txBody>
        </p:sp>
        <p:sp>
          <p:nvSpPr>
            <p:cNvPr id="386" name="Google Shape;386;p45"/>
            <p:cNvSpPr/>
            <p:nvPr/>
          </p:nvSpPr>
          <p:spPr>
            <a:xfrm>
              <a:off x="7287300" y="362625"/>
              <a:ext cx="189900" cy="91200"/>
            </a:xfrm>
            <a:prstGeom prst="rightArrow">
              <a:avLst>
                <a:gd fmla="val 50000" name="adj1"/>
                <a:gd fmla="val 50000" name="adj2"/>
              </a:avLst>
            </a:prstGeom>
            <a:solidFill>
              <a:srgbClr val="FF0000"/>
            </a:solidFill>
            <a:ln cap="flat" cmpd="sng" w="9525">
              <a:solidFill>
                <a:srgbClr val="20212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45"/>
            <p:cNvSpPr/>
            <p:nvPr/>
          </p:nvSpPr>
          <p:spPr>
            <a:xfrm>
              <a:off x="7287300" y="453825"/>
              <a:ext cx="189900" cy="91200"/>
            </a:xfrm>
            <a:prstGeom prst="rightArrow">
              <a:avLst>
                <a:gd fmla="val 50000" name="adj1"/>
                <a:gd fmla="val 50000" name="adj2"/>
              </a:avLst>
            </a:prstGeom>
            <a:solidFill>
              <a:srgbClr val="FF0000"/>
            </a:solidFill>
            <a:ln cap="flat" cmpd="sng" w="9525">
              <a:solidFill>
                <a:srgbClr val="20212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88" name="Google Shape;388;p45"/>
          <p:cNvSpPr/>
          <p:nvPr/>
        </p:nvSpPr>
        <p:spPr>
          <a:xfrm>
            <a:off x="7287300" y="156525"/>
            <a:ext cx="189900" cy="91200"/>
          </a:xfrm>
          <a:prstGeom prst="rightArrow">
            <a:avLst>
              <a:gd fmla="val 50000" name="adj1"/>
              <a:gd fmla="val 50000" name="adj2"/>
            </a:avLst>
          </a:prstGeom>
          <a:solidFill>
            <a:srgbClr val="FF0000"/>
          </a:solidFill>
          <a:ln cap="flat" cmpd="sng" w="9525">
            <a:solidFill>
              <a:srgbClr val="20212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89" name="Google Shape;389;p45"/>
          <p:cNvGrpSpPr/>
          <p:nvPr/>
        </p:nvGrpSpPr>
        <p:grpSpPr>
          <a:xfrm>
            <a:off x="158775" y="811725"/>
            <a:ext cx="1824425" cy="1541100"/>
            <a:chOff x="158775" y="811725"/>
            <a:chExt cx="1824425" cy="1541100"/>
          </a:xfrm>
        </p:grpSpPr>
        <p:sp>
          <p:nvSpPr>
            <p:cNvPr id="390" name="Google Shape;390;p45"/>
            <p:cNvSpPr/>
            <p:nvPr/>
          </p:nvSpPr>
          <p:spPr>
            <a:xfrm>
              <a:off x="1137800" y="811725"/>
              <a:ext cx="845400" cy="1541100"/>
            </a:xfrm>
            <a:prstGeom prst="leftBrace">
              <a:avLst>
                <a:gd fmla="val 50000" name="adj1"/>
                <a:gd fmla="val 50000" name="adj2"/>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45"/>
            <p:cNvSpPr txBox="1"/>
            <p:nvPr/>
          </p:nvSpPr>
          <p:spPr>
            <a:xfrm>
              <a:off x="158775" y="1344375"/>
              <a:ext cx="11853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200">
                  <a:latin typeface="Proxima Nova"/>
                  <a:ea typeface="Proxima Nova"/>
                  <a:cs typeface="Proxima Nova"/>
                  <a:sym typeface="Proxima Nova"/>
                </a:rPr>
                <a:t>Summary Tasks</a:t>
              </a:r>
              <a:endParaRPr b="1" sz="1200">
                <a:latin typeface="Proxima Nova"/>
                <a:ea typeface="Proxima Nova"/>
                <a:cs typeface="Proxima Nova"/>
                <a:sym typeface="Proxima Nova"/>
              </a:endParaRPr>
            </a:p>
          </p:txBody>
        </p:sp>
      </p:grpSp>
      <p:grpSp>
        <p:nvGrpSpPr>
          <p:cNvPr id="392" name="Google Shape;392;p45"/>
          <p:cNvGrpSpPr/>
          <p:nvPr/>
        </p:nvGrpSpPr>
        <p:grpSpPr>
          <a:xfrm>
            <a:off x="375825" y="2294849"/>
            <a:ext cx="1937050" cy="801300"/>
            <a:chOff x="375825" y="2294849"/>
            <a:chExt cx="1937050" cy="801300"/>
          </a:xfrm>
        </p:grpSpPr>
        <p:sp>
          <p:nvSpPr>
            <p:cNvPr id="393" name="Google Shape;393;p45"/>
            <p:cNvSpPr/>
            <p:nvPr/>
          </p:nvSpPr>
          <p:spPr>
            <a:xfrm>
              <a:off x="1467475" y="2294849"/>
              <a:ext cx="845400" cy="801300"/>
            </a:xfrm>
            <a:prstGeom prst="leftBrace">
              <a:avLst>
                <a:gd fmla="val 50000" name="adj1"/>
                <a:gd fmla="val 50000" name="adj2"/>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45"/>
            <p:cNvSpPr txBox="1"/>
            <p:nvPr/>
          </p:nvSpPr>
          <p:spPr>
            <a:xfrm>
              <a:off x="375825" y="2413700"/>
              <a:ext cx="11853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200">
                  <a:latin typeface="Proxima Nova"/>
                  <a:ea typeface="Proxima Nova"/>
                  <a:cs typeface="Proxima Nova"/>
                  <a:sym typeface="Proxima Nova"/>
                </a:rPr>
                <a:t>Work Packages</a:t>
              </a:r>
              <a:endParaRPr b="1" sz="1200">
                <a:latin typeface="Proxima Nova"/>
                <a:ea typeface="Proxima Nova"/>
                <a:cs typeface="Proxima Nova"/>
                <a:sym typeface="Proxima Nova"/>
              </a:endParaRPr>
            </a:p>
          </p:txBody>
        </p:sp>
      </p:grpSp>
      <p:grpSp>
        <p:nvGrpSpPr>
          <p:cNvPr id="395" name="Google Shape;395;p45"/>
          <p:cNvGrpSpPr/>
          <p:nvPr/>
        </p:nvGrpSpPr>
        <p:grpSpPr>
          <a:xfrm>
            <a:off x="-56600" y="3219450"/>
            <a:ext cx="1836075" cy="1355700"/>
            <a:chOff x="-56600" y="3219450"/>
            <a:chExt cx="1836075" cy="1355700"/>
          </a:xfrm>
        </p:grpSpPr>
        <p:sp>
          <p:nvSpPr>
            <p:cNvPr id="396" name="Google Shape;396;p45"/>
            <p:cNvSpPr/>
            <p:nvPr/>
          </p:nvSpPr>
          <p:spPr>
            <a:xfrm>
              <a:off x="934075" y="3219450"/>
              <a:ext cx="845400" cy="1355700"/>
            </a:xfrm>
            <a:prstGeom prst="leftBrace">
              <a:avLst>
                <a:gd fmla="val 50000" name="adj1"/>
                <a:gd fmla="val 50000" name="adj2"/>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45"/>
            <p:cNvSpPr txBox="1"/>
            <p:nvPr/>
          </p:nvSpPr>
          <p:spPr>
            <a:xfrm>
              <a:off x="-56600" y="3673313"/>
              <a:ext cx="11853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200">
                  <a:latin typeface="Proxima Nova"/>
                  <a:ea typeface="Proxima Nova"/>
                  <a:cs typeface="Proxima Nova"/>
                  <a:sym typeface="Proxima Nova"/>
                </a:rPr>
                <a:t>Activities</a:t>
              </a:r>
              <a:endParaRPr b="1" sz="1200">
                <a:latin typeface="Proxima Nova"/>
                <a:ea typeface="Proxima Nova"/>
                <a:cs typeface="Proxima Nova"/>
                <a:sym typeface="Proxima Nova"/>
              </a:endParaRPr>
            </a:p>
          </p:txBody>
        </p:sp>
      </p:grpSp>
      <p:grpSp>
        <p:nvGrpSpPr>
          <p:cNvPr id="398" name="Google Shape;398;p45"/>
          <p:cNvGrpSpPr/>
          <p:nvPr/>
        </p:nvGrpSpPr>
        <p:grpSpPr>
          <a:xfrm>
            <a:off x="5014073" y="3706800"/>
            <a:ext cx="2089200" cy="687300"/>
            <a:chOff x="5014073" y="3706800"/>
            <a:chExt cx="2089200" cy="687300"/>
          </a:xfrm>
        </p:grpSpPr>
        <p:cxnSp>
          <p:nvCxnSpPr>
            <p:cNvPr id="399" name="Google Shape;399;p45"/>
            <p:cNvCxnSpPr>
              <a:endCxn id="353" idx="3"/>
            </p:cNvCxnSpPr>
            <p:nvPr/>
          </p:nvCxnSpPr>
          <p:spPr>
            <a:xfrm rot="10800000">
              <a:off x="5014073" y="3706800"/>
              <a:ext cx="2089200" cy="687300"/>
            </a:xfrm>
            <a:prstGeom prst="straightConnector1">
              <a:avLst/>
            </a:prstGeom>
            <a:noFill/>
            <a:ln cap="flat" cmpd="sng" w="9525">
              <a:solidFill>
                <a:schemeClr val="dk1"/>
              </a:solidFill>
              <a:prstDash val="solid"/>
              <a:round/>
              <a:headEnd len="med" w="med" type="none"/>
              <a:tailEnd len="med" w="med" type="triangle"/>
            </a:ln>
          </p:spPr>
        </p:cxnSp>
        <p:cxnSp>
          <p:nvCxnSpPr>
            <p:cNvPr id="400" name="Google Shape;400;p45"/>
            <p:cNvCxnSpPr>
              <a:stCxn id="358" idx="1"/>
              <a:endCxn id="353" idx="3"/>
            </p:cNvCxnSpPr>
            <p:nvPr/>
          </p:nvCxnSpPr>
          <p:spPr>
            <a:xfrm rot="10800000">
              <a:off x="5014203" y="3706800"/>
              <a:ext cx="1185300" cy="152400"/>
            </a:xfrm>
            <a:prstGeom prst="straightConnector1">
              <a:avLst/>
            </a:prstGeom>
            <a:noFill/>
            <a:ln cap="flat" cmpd="sng" w="9525">
              <a:solidFill>
                <a:schemeClr val="dk1"/>
              </a:solidFill>
              <a:prstDash val="solid"/>
              <a:round/>
              <a:headEnd len="med" w="med" type="none"/>
              <a:tailEnd len="med" w="med" type="triangle"/>
            </a:ln>
          </p:spPr>
        </p:cxnSp>
        <p:sp>
          <p:nvSpPr>
            <p:cNvPr id="401" name="Google Shape;401;p45"/>
            <p:cNvSpPr txBox="1"/>
            <p:nvPr/>
          </p:nvSpPr>
          <p:spPr>
            <a:xfrm>
              <a:off x="5887200" y="3797699"/>
              <a:ext cx="278700" cy="384900"/>
            </a:xfrm>
            <a:prstGeom prst="rect">
              <a:avLst/>
            </a:prstGeom>
            <a:solidFill>
              <a:schemeClr val="dk1"/>
            </a:solidFill>
            <a:ln cap="flat" cmpd="sng" w="9525">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n" sz="1300">
                  <a:solidFill>
                    <a:schemeClr val="lt1"/>
                  </a:solidFill>
                  <a:latin typeface="Proxima Nova"/>
                  <a:ea typeface="Proxima Nova"/>
                  <a:cs typeface="Proxima Nova"/>
                  <a:sym typeface="Proxima Nova"/>
                </a:rPr>
                <a:t>1</a:t>
              </a:r>
              <a:endParaRPr b="1" sz="1300">
                <a:solidFill>
                  <a:schemeClr val="lt1"/>
                </a:solidFill>
                <a:latin typeface="Proxima Nova"/>
                <a:ea typeface="Proxima Nova"/>
                <a:cs typeface="Proxima Nova"/>
                <a:sym typeface="Proxima Nova"/>
              </a:endParaRPr>
            </a:p>
          </p:txBody>
        </p:sp>
      </p:grpSp>
      <p:grpSp>
        <p:nvGrpSpPr>
          <p:cNvPr id="402" name="Google Shape;402;p45"/>
          <p:cNvGrpSpPr/>
          <p:nvPr/>
        </p:nvGrpSpPr>
        <p:grpSpPr>
          <a:xfrm>
            <a:off x="4702875" y="3900775"/>
            <a:ext cx="692455" cy="996449"/>
            <a:chOff x="4702875" y="3900775"/>
            <a:chExt cx="692455" cy="996449"/>
          </a:xfrm>
        </p:grpSpPr>
        <p:cxnSp>
          <p:nvCxnSpPr>
            <p:cNvPr id="403" name="Google Shape;403;p45"/>
            <p:cNvCxnSpPr/>
            <p:nvPr/>
          </p:nvCxnSpPr>
          <p:spPr>
            <a:xfrm>
              <a:off x="4702875" y="3900775"/>
              <a:ext cx="692400" cy="244800"/>
            </a:xfrm>
            <a:prstGeom prst="straightConnector1">
              <a:avLst/>
            </a:prstGeom>
            <a:noFill/>
            <a:ln cap="flat" cmpd="sng" w="19050">
              <a:solidFill>
                <a:schemeClr val="dk1"/>
              </a:solidFill>
              <a:prstDash val="solid"/>
              <a:round/>
              <a:headEnd len="med" w="med" type="none"/>
              <a:tailEnd len="med" w="med" type="triangle"/>
            </a:ln>
          </p:spPr>
        </p:cxnSp>
        <p:cxnSp>
          <p:nvCxnSpPr>
            <p:cNvPr id="404" name="Google Shape;404;p45"/>
            <p:cNvCxnSpPr>
              <a:endCxn id="355" idx="3"/>
            </p:cNvCxnSpPr>
            <p:nvPr/>
          </p:nvCxnSpPr>
          <p:spPr>
            <a:xfrm rot="10800000">
              <a:off x="5003530" y="4316400"/>
              <a:ext cx="391800" cy="133200"/>
            </a:xfrm>
            <a:prstGeom prst="straightConnector1">
              <a:avLst/>
            </a:prstGeom>
            <a:noFill/>
            <a:ln cap="flat" cmpd="sng" w="19050">
              <a:solidFill>
                <a:schemeClr val="dk1"/>
              </a:solidFill>
              <a:prstDash val="solid"/>
              <a:round/>
              <a:headEnd len="med" w="med" type="none"/>
              <a:tailEnd len="med" w="med" type="triangle"/>
            </a:ln>
          </p:spPr>
        </p:cxnSp>
        <p:sp>
          <p:nvSpPr>
            <p:cNvPr id="405" name="Google Shape;405;p45"/>
            <p:cNvSpPr txBox="1"/>
            <p:nvPr/>
          </p:nvSpPr>
          <p:spPr>
            <a:xfrm>
              <a:off x="4978313" y="4512324"/>
              <a:ext cx="278700" cy="384900"/>
            </a:xfrm>
            <a:prstGeom prst="rect">
              <a:avLst/>
            </a:prstGeom>
            <a:solidFill>
              <a:schemeClr val="dk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300">
                  <a:solidFill>
                    <a:schemeClr val="lt1"/>
                  </a:solidFill>
                  <a:latin typeface="Proxima Nova"/>
                  <a:ea typeface="Proxima Nova"/>
                  <a:cs typeface="Proxima Nova"/>
                  <a:sym typeface="Proxima Nova"/>
                </a:rPr>
                <a:t>2</a:t>
              </a:r>
              <a:endParaRPr b="1" sz="1300">
                <a:solidFill>
                  <a:schemeClr val="lt1"/>
                </a:solidFill>
                <a:latin typeface="Proxima Nova"/>
                <a:ea typeface="Proxima Nova"/>
                <a:cs typeface="Proxima Nova"/>
                <a:sym typeface="Proxima Nova"/>
              </a:endParaRPr>
            </a:p>
          </p:txBody>
        </p:sp>
      </p:grpSp>
      <p:grpSp>
        <p:nvGrpSpPr>
          <p:cNvPr id="406" name="Google Shape;406;p45"/>
          <p:cNvGrpSpPr/>
          <p:nvPr/>
        </p:nvGrpSpPr>
        <p:grpSpPr>
          <a:xfrm>
            <a:off x="4963805" y="3718800"/>
            <a:ext cx="2158495" cy="600324"/>
            <a:chOff x="4963805" y="3718800"/>
            <a:chExt cx="2158495" cy="600324"/>
          </a:xfrm>
        </p:grpSpPr>
        <p:cxnSp>
          <p:nvCxnSpPr>
            <p:cNvPr id="407" name="Google Shape;407;p45"/>
            <p:cNvCxnSpPr>
              <a:stCxn id="359" idx="1"/>
              <a:endCxn id="356" idx="3"/>
            </p:cNvCxnSpPr>
            <p:nvPr/>
          </p:nvCxnSpPr>
          <p:spPr>
            <a:xfrm rot="10800000">
              <a:off x="5972960" y="3718800"/>
              <a:ext cx="1130400" cy="140400"/>
            </a:xfrm>
            <a:prstGeom prst="straightConnector1">
              <a:avLst/>
            </a:prstGeom>
            <a:noFill/>
            <a:ln cap="flat" cmpd="sng" w="19050">
              <a:solidFill>
                <a:schemeClr val="dk1"/>
              </a:solidFill>
              <a:prstDash val="solid"/>
              <a:round/>
              <a:headEnd len="med" w="med" type="none"/>
              <a:tailEnd len="med" w="med" type="triangle"/>
            </a:ln>
          </p:spPr>
        </p:cxnSp>
        <p:cxnSp>
          <p:nvCxnSpPr>
            <p:cNvPr id="408" name="Google Shape;408;p45"/>
            <p:cNvCxnSpPr/>
            <p:nvPr/>
          </p:nvCxnSpPr>
          <p:spPr>
            <a:xfrm flipH="1" rot="10800000">
              <a:off x="4963805" y="3875575"/>
              <a:ext cx="414600" cy="317700"/>
            </a:xfrm>
            <a:prstGeom prst="straightConnector1">
              <a:avLst/>
            </a:prstGeom>
            <a:noFill/>
            <a:ln cap="flat" cmpd="sng" w="19050">
              <a:solidFill>
                <a:schemeClr val="dk1"/>
              </a:solidFill>
              <a:prstDash val="solid"/>
              <a:round/>
              <a:headEnd len="med" w="med" type="none"/>
              <a:tailEnd len="med" w="med" type="triangle"/>
            </a:ln>
          </p:spPr>
        </p:cxnSp>
        <p:sp>
          <p:nvSpPr>
            <p:cNvPr id="409" name="Google Shape;409;p45"/>
            <p:cNvSpPr txBox="1"/>
            <p:nvPr/>
          </p:nvSpPr>
          <p:spPr>
            <a:xfrm>
              <a:off x="6843600" y="3934224"/>
              <a:ext cx="278700" cy="384900"/>
            </a:xfrm>
            <a:prstGeom prst="rect">
              <a:avLst/>
            </a:prstGeom>
            <a:solidFill>
              <a:schemeClr val="dk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300">
                  <a:solidFill>
                    <a:schemeClr val="lt1"/>
                  </a:solidFill>
                  <a:latin typeface="Proxima Nova"/>
                  <a:ea typeface="Proxima Nova"/>
                  <a:cs typeface="Proxima Nova"/>
                  <a:sym typeface="Proxima Nova"/>
                </a:rPr>
                <a:t>3</a:t>
              </a:r>
              <a:endParaRPr b="1" sz="1300">
                <a:solidFill>
                  <a:schemeClr val="lt1"/>
                </a:solidFill>
                <a:latin typeface="Proxima Nova"/>
                <a:ea typeface="Proxima Nova"/>
                <a:cs typeface="Proxima Nova"/>
                <a:sym typeface="Proxima Nova"/>
              </a:endParaRPr>
            </a:p>
          </p:txBody>
        </p:sp>
      </p:grpSp>
      <p:grpSp>
        <p:nvGrpSpPr>
          <p:cNvPr id="410" name="Google Shape;410;p45"/>
          <p:cNvGrpSpPr/>
          <p:nvPr/>
        </p:nvGrpSpPr>
        <p:grpSpPr>
          <a:xfrm>
            <a:off x="2226293" y="3605100"/>
            <a:ext cx="3973200" cy="789013"/>
            <a:chOff x="2226293" y="3605100"/>
            <a:chExt cx="3973200" cy="789013"/>
          </a:xfrm>
        </p:grpSpPr>
        <p:cxnSp>
          <p:nvCxnSpPr>
            <p:cNvPr id="411" name="Google Shape;411;p45"/>
            <p:cNvCxnSpPr>
              <a:stCxn id="360" idx="1"/>
              <a:endCxn id="350" idx="3"/>
            </p:cNvCxnSpPr>
            <p:nvPr/>
          </p:nvCxnSpPr>
          <p:spPr>
            <a:xfrm rot="10800000">
              <a:off x="2226293" y="3859213"/>
              <a:ext cx="3973200" cy="534900"/>
            </a:xfrm>
            <a:prstGeom prst="straightConnector1">
              <a:avLst/>
            </a:prstGeom>
            <a:noFill/>
            <a:ln cap="flat" cmpd="sng" w="19050">
              <a:solidFill>
                <a:schemeClr val="dk1"/>
              </a:solidFill>
              <a:prstDash val="solid"/>
              <a:round/>
              <a:headEnd len="med" w="med" type="none"/>
              <a:tailEnd len="med" w="med" type="triangle"/>
            </a:ln>
          </p:spPr>
        </p:cxnSp>
        <p:sp>
          <p:nvSpPr>
            <p:cNvPr id="412" name="Google Shape;412;p45"/>
            <p:cNvSpPr txBox="1"/>
            <p:nvPr/>
          </p:nvSpPr>
          <p:spPr>
            <a:xfrm>
              <a:off x="4073550" y="3704849"/>
              <a:ext cx="278700" cy="384900"/>
            </a:xfrm>
            <a:prstGeom prst="rect">
              <a:avLst/>
            </a:prstGeom>
            <a:solidFill>
              <a:schemeClr val="dk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300">
                  <a:solidFill>
                    <a:schemeClr val="lt1"/>
                  </a:solidFill>
                  <a:latin typeface="Proxima Nova"/>
                  <a:ea typeface="Proxima Nova"/>
                  <a:cs typeface="Proxima Nova"/>
                  <a:sym typeface="Proxima Nova"/>
                </a:rPr>
                <a:t>4</a:t>
              </a:r>
              <a:endParaRPr b="1" sz="1300">
                <a:solidFill>
                  <a:schemeClr val="lt1"/>
                </a:solidFill>
                <a:latin typeface="Proxima Nova"/>
                <a:ea typeface="Proxima Nova"/>
                <a:cs typeface="Proxima Nova"/>
                <a:sym typeface="Proxima Nova"/>
              </a:endParaRPr>
            </a:p>
          </p:txBody>
        </p:sp>
        <p:cxnSp>
          <p:nvCxnSpPr>
            <p:cNvPr id="413" name="Google Shape;413;p45"/>
            <p:cNvCxnSpPr>
              <a:endCxn id="350" idx="3"/>
            </p:cNvCxnSpPr>
            <p:nvPr/>
          </p:nvCxnSpPr>
          <p:spPr>
            <a:xfrm flipH="1">
              <a:off x="2226300" y="3605100"/>
              <a:ext cx="3228000" cy="254100"/>
            </a:xfrm>
            <a:prstGeom prst="straightConnector1">
              <a:avLst/>
            </a:prstGeom>
            <a:noFill/>
            <a:ln cap="flat" cmpd="sng" w="19050">
              <a:solidFill>
                <a:schemeClr val="dk1"/>
              </a:solidFill>
              <a:prstDash val="solid"/>
              <a:round/>
              <a:headEnd len="med" w="med" type="none"/>
              <a:tailEnd len="med" w="med" type="triangle"/>
            </a:ln>
          </p:spPr>
        </p:cxnSp>
      </p:grpSp>
      <p:sp>
        <p:nvSpPr>
          <p:cNvPr id="414" name="Google Shape;414;p45"/>
          <p:cNvSpPr txBox="1"/>
          <p:nvPr/>
        </p:nvSpPr>
        <p:spPr>
          <a:xfrm>
            <a:off x="3055975" y="1780831"/>
            <a:ext cx="2865000" cy="1408800"/>
          </a:xfrm>
          <a:prstGeom prst="rect">
            <a:avLst/>
          </a:prstGeom>
          <a:solidFill>
            <a:srgbClr val="CFE2F3"/>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Estimate</a:t>
            </a:r>
            <a:r>
              <a:rPr lang="en"/>
              <a:t> Resources</a:t>
            </a:r>
            <a:endParaRPr/>
          </a:p>
          <a:p>
            <a:pPr indent="0" lvl="0" marL="0" rtl="0" algn="ctr">
              <a:spcBef>
                <a:spcPts val="0"/>
              </a:spcBef>
              <a:spcAft>
                <a:spcPts val="0"/>
              </a:spcAft>
              <a:buNone/>
            </a:pPr>
            <a:r>
              <a:rPr lang="en"/>
              <a:t>Estimate Duration/Effort</a:t>
            </a:r>
            <a:endParaRPr/>
          </a:p>
          <a:p>
            <a:pPr indent="0" lvl="0" marL="0" rtl="0" algn="ctr">
              <a:spcBef>
                <a:spcPts val="0"/>
              </a:spcBef>
              <a:spcAft>
                <a:spcPts val="0"/>
              </a:spcAft>
              <a:buNone/>
            </a:pPr>
            <a:r>
              <a:rPr lang="en"/>
              <a:t>and you get…</a:t>
            </a:r>
            <a:endParaRPr/>
          </a:p>
          <a:p>
            <a:pPr indent="0" lvl="0" marL="0" rtl="0" algn="ctr">
              <a:spcBef>
                <a:spcPts val="0"/>
              </a:spcBef>
              <a:spcAft>
                <a:spcPts val="0"/>
              </a:spcAft>
              <a:buNone/>
            </a:pPr>
            <a:r>
              <a:t/>
            </a:r>
            <a:endParaRPr/>
          </a:p>
          <a:p>
            <a:pPr indent="0" lvl="0" marL="0" rtl="0" algn="ctr">
              <a:spcBef>
                <a:spcPts val="0"/>
              </a:spcBef>
              <a:spcAft>
                <a:spcPts val="0"/>
              </a:spcAft>
              <a:buNone/>
            </a:pPr>
            <a:r>
              <a:rPr lang="en"/>
              <a:t>A Project Activity Schedule</a:t>
            </a:r>
            <a:endParaRPr/>
          </a:p>
        </p:txBody>
      </p:sp>
      <p:grpSp>
        <p:nvGrpSpPr>
          <p:cNvPr id="415" name="Google Shape;415;p45"/>
          <p:cNvGrpSpPr/>
          <p:nvPr/>
        </p:nvGrpSpPr>
        <p:grpSpPr>
          <a:xfrm>
            <a:off x="2528700" y="606225"/>
            <a:ext cx="4948500" cy="2875400"/>
            <a:chOff x="2528700" y="606225"/>
            <a:chExt cx="4948500" cy="2875400"/>
          </a:xfrm>
        </p:grpSpPr>
        <p:grpSp>
          <p:nvGrpSpPr>
            <p:cNvPr id="416" name="Google Shape;416;p45"/>
            <p:cNvGrpSpPr/>
            <p:nvPr/>
          </p:nvGrpSpPr>
          <p:grpSpPr>
            <a:xfrm>
              <a:off x="7287300" y="606225"/>
              <a:ext cx="189900" cy="624600"/>
              <a:chOff x="7287300" y="606225"/>
              <a:chExt cx="189900" cy="624600"/>
            </a:xfrm>
          </p:grpSpPr>
          <p:sp>
            <p:nvSpPr>
              <p:cNvPr id="417" name="Google Shape;417;p45"/>
              <p:cNvSpPr/>
              <p:nvPr/>
            </p:nvSpPr>
            <p:spPr>
              <a:xfrm>
                <a:off x="7287300" y="606225"/>
                <a:ext cx="189900" cy="91200"/>
              </a:xfrm>
              <a:prstGeom prst="rightArrow">
                <a:avLst>
                  <a:gd fmla="val 50000" name="adj1"/>
                  <a:gd fmla="val 50000" name="adj2"/>
                </a:avLst>
              </a:prstGeom>
              <a:solidFill>
                <a:srgbClr val="FF0000"/>
              </a:solidFill>
              <a:ln cap="flat" cmpd="sng" w="9525">
                <a:solidFill>
                  <a:srgbClr val="20212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45"/>
              <p:cNvSpPr/>
              <p:nvPr/>
            </p:nvSpPr>
            <p:spPr>
              <a:xfrm>
                <a:off x="7287300" y="720525"/>
                <a:ext cx="189900" cy="91200"/>
              </a:xfrm>
              <a:prstGeom prst="rightArrow">
                <a:avLst>
                  <a:gd fmla="val 50000" name="adj1"/>
                  <a:gd fmla="val 50000" name="adj2"/>
                </a:avLst>
              </a:prstGeom>
              <a:solidFill>
                <a:srgbClr val="FF0000"/>
              </a:solidFill>
              <a:ln cap="flat" cmpd="sng" w="9525">
                <a:solidFill>
                  <a:srgbClr val="20212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45"/>
              <p:cNvSpPr/>
              <p:nvPr/>
            </p:nvSpPr>
            <p:spPr>
              <a:xfrm>
                <a:off x="7287300" y="802800"/>
                <a:ext cx="189900" cy="91200"/>
              </a:xfrm>
              <a:prstGeom prst="rightArrow">
                <a:avLst>
                  <a:gd fmla="val 50000" name="adj1"/>
                  <a:gd fmla="val 50000" name="adj2"/>
                </a:avLst>
              </a:prstGeom>
              <a:solidFill>
                <a:srgbClr val="FF0000"/>
              </a:solidFill>
              <a:ln cap="flat" cmpd="sng" w="9525">
                <a:solidFill>
                  <a:srgbClr val="20212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45"/>
              <p:cNvSpPr/>
              <p:nvPr/>
            </p:nvSpPr>
            <p:spPr>
              <a:xfrm>
                <a:off x="7287300" y="911025"/>
                <a:ext cx="189900" cy="91200"/>
              </a:xfrm>
              <a:prstGeom prst="rightArrow">
                <a:avLst>
                  <a:gd fmla="val 50000" name="adj1"/>
                  <a:gd fmla="val 50000" name="adj2"/>
                </a:avLst>
              </a:prstGeom>
              <a:solidFill>
                <a:srgbClr val="FF0000"/>
              </a:solidFill>
              <a:ln cap="flat" cmpd="sng" w="9525">
                <a:solidFill>
                  <a:srgbClr val="20212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45"/>
              <p:cNvSpPr/>
              <p:nvPr/>
            </p:nvSpPr>
            <p:spPr>
              <a:xfrm>
                <a:off x="7287300" y="1025313"/>
                <a:ext cx="189900" cy="91200"/>
              </a:xfrm>
              <a:prstGeom prst="rightArrow">
                <a:avLst>
                  <a:gd fmla="val 50000" name="adj1"/>
                  <a:gd fmla="val 50000" name="adj2"/>
                </a:avLst>
              </a:prstGeom>
              <a:solidFill>
                <a:srgbClr val="FF0000"/>
              </a:solidFill>
              <a:ln cap="flat" cmpd="sng" w="9525">
                <a:solidFill>
                  <a:srgbClr val="20212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45"/>
              <p:cNvSpPr/>
              <p:nvPr/>
            </p:nvSpPr>
            <p:spPr>
              <a:xfrm>
                <a:off x="7287300" y="1139625"/>
                <a:ext cx="189900" cy="91200"/>
              </a:xfrm>
              <a:prstGeom prst="rightArrow">
                <a:avLst>
                  <a:gd fmla="val 50000" name="adj1"/>
                  <a:gd fmla="val 50000" name="adj2"/>
                </a:avLst>
              </a:prstGeom>
              <a:solidFill>
                <a:srgbClr val="FF0000"/>
              </a:solidFill>
              <a:ln cap="flat" cmpd="sng" w="9525">
                <a:solidFill>
                  <a:srgbClr val="20212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23" name="Google Shape;423;p45"/>
            <p:cNvSpPr txBox="1"/>
            <p:nvPr/>
          </p:nvSpPr>
          <p:spPr>
            <a:xfrm>
              <a:off x="2528700" y="1651625"/>
              <a:ext cx="4314900" cy="1830000"/>
            </a:xfrm>
            <a:prstGeom prst="rect">
              <a:avLst/>
            </a:prstGeom>
            <a:solidFill>
              <a:schemeClr val="accen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t>Develop Schedule, </a:t>
              </a:r>
              <a:r>
                <a:rPr b="1" lang="en"/>
                <a:t>Network</a:t>
              </a:r>
              <a:r>
                <a:rPr b="1" lang="en"/>
                <a:t> Diagrams &amp; Critical Path via “constraints”: </a:t>
              </a:r>
              <a:endParaRPr b="1"/>
            </a:p>
            <a:p>
              <a:pPr indent="-317500" lvl="0" marL="457200" rtl="0" algn="l">
                <a:spcBef>
                  <a:spcPts val="0"/>
                </a:spcBef>
                <a:spcAft>
                  <a:spcPts val="0"/>
                </a:spcAft>
                <a:buSzPts val="1400"/>
                <a:buChar char="●"/>
              </a:pPr>
              <a:r>
                <a:rPr lang="en"/>
                <a:t>Sequencing </a:t>
              </a:r>
              <a:endParaRPr/>
            </a:p>
            <a:p>
              <a:pPr indent="-317500" lvl="0" marL="457200" rtl="0" algn="l">
                <a:spcBef>
                  <a:spcPts val="0"/>
                </a:spcBef>
                <a:spcAft>
                  <a:spcPts val="0"/>
                </a:spcAft>
                <a:buSzPts val="1400"/>
                <a:buChar char="●"/>
              </a:pPr>
              <a:r>
                <a:rPr lang="en"/>
                <a:t>Estimating Resources </a:t>
              </a:r>
              <a:endParaRPr/>
            </a:p>
            <a:p>
              <a:pPr indent="-317500" lvl="0" marL="457200" rtl="0" algn="l">
                <a:spcBef>
                  <a:spcPts val="0"/>
                </a:spcBef>
                <a:spcAft>
                  <a:spcPts val="0"/>
                </a:spcAft>
                <a:buSzPts val="1400"/>
                <a:buChar char="●"/>
              </a:pPr>
              <a:r>
                <a:rPr lang="en"/>
                <a:t>Resource Leveling</a:t>
              </a:r>
              <a:endParaRPr/>
            </a:p>
            <a:p>
              <a:pPr indent="-317500" lvl="0" marL="457200" rtl="0" algn="l">
                <a:spcBef>
                  <a:spcPts val="0"/>
                </a:spcBef>
                <a:spcAft>
                  <a:spcPts val="0"/>
                </a:spcAft>
                <a:buSzPts val="1400"/>
                <a:buChar char="●"/>
              </a:pPr>
              <a:r>
                <a:rPr lang="en"/>
                <a:t>EVF/OPA (Vacations and stuff)</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8"/>
                                        </p:tgtEl>
                                        <p:attrNameLst>
                                          <p:attrName>style.visibility</p:attrName>
                                        </p:attrNameLst>
                                      </p:cBhvr>
                                      <p:to>
                                        <p:strVal val="visible"/>
                                      </p:to>
                                    </p:set>
                                    <p:animEffect filter="fade" transition="in">
                                      <p:cBhvr>
                                        <p:cTn dur="1000"/>
                                        <p:tgtEl>
                                          <p:spTgt spid="388"/>
                                        </p:tgtEl>
                                      </p:cBhvr>
                                    </p:animEffect>
                                  </p:childTnLst>
                                </p:cTn>
                              </p:par>
                              <p:par>
                                <p:cTn fill="hold" nodeType="withEffect" presetClass="entr" presetID="10" presetSubtype="0">
                                  <p:stCondLst>
                                    <p:cond delay="0"/>
                                  </p:stCondLst>
                                  <p:childTnLst>
                                    <p:set>
                                      <p:cBhvr>
                                        <p:cTn dur="1" fill="hold">
                                          <p:stCondLst>
                                            <p:cond delay="0"/>
                                          </p:stCondLst>
                                        </p:cTn>
                                        <p:tgtEl>
                                          <p:spTgt spid="372"/>
                                        </p:tgtEl>
                                        <p:attrNameLst>
                                          <p:attrName>style.visibility</p:attrName>
                                        </p:attrNameLst>
                                      </p:cBhvr>
                                      <p:to>
                                        <p:strVal val="visible"/>
                                      </p:to>
                                    </p:set>
                                    <p:animEffect filter="fade" transition="in">
                                      <p:cBhvr>
                                        <p:cTn dur="1000"/>
                                        <p:tgtEl>
                                          <p:spTgt spid="37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000"/>
                                          </p:stCondLst>
                                        </p:cTn>
                                        <p:tgtEl>
                                          <p:spTgt spid="388"/>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000"/>
                                          </p:stCondLst>
                                        </p:cTn>
                                        <p:tgtEl>
                                          <p:spTgt spid="372"/>
                                        </p:tgtEl>
                                        <p:attrNameLst>
                                          <p:attrName>style.visibility</p:attrName>
                                        </p:attrNameLst>
                                      </p:cBhvr>
                                      <p:to>
                                        <p:strVal val="hidden"/>
                                      </p:to>
                                    </p:se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338"/>
                                        </p:tgtEl>
                                        <p:attrNameLst>
                                          <p:attrName>style.visibility</p:attrName>
                                        </p:attrNameLst>
                                      </p:cBhvr>
                                      <p:to>
                                        <p:strVal val="visible"/>
                                      </p:to>
                                    </p:set>
                                    <p:animEffect filter="fade" transition="in">
                                      <p:cBhvr>
                                        <p:cTn dur="2800"/>
                                        <p:tgtEl>
                                          <p:spTgt spid="33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000"/>
                                          </p:stCondLst>
                                        </p:cTn>
                                        <p:tgtEl>
                                          <p:spTgt spid="338"/>
                                        </p:tgtEl>
                                        <p:attrNameLst>
                                          <p:attrName>style.visibility</p:attrName>
                                        </p:attrNameLst>
                                      </p:cBhvr>
                                      <p:to>
                                        <p:strVal val="hidden"/>
                                      </p:to>
                                    </p:se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384"/>
                                        </p:tgtEl>
                                        <p:attrNameLst>
                                          <p:attrName>style.visibility</p:attrName>
                                        </p:attrNameLst>
                                      </p:cBhvr>
                                      <p:to>
                                        <p:strVal val="visible"/>
                                      </p:to>
                                    </p:set>
                                    <p:animEffect filter="fade" transition="in">
                                      <p:cBhvr>
                                        <p:cTn dur="1000"/>
                                        <p:tgtEl>
                                          <p:spTgt spid="38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384"/>
                                        </p:tgtEl>
                                      </p:cBhvr>
                                    </p:animEffect>
                                    <p:set>
                                      <p:cBhvr>
                                        <p:cTn dur="1" fill="hold">
                                          <p:stCondLst>
                                            <p:cond delay="1000"/>
                                          </p:stCondLst>
                                        </p:cTn>
                                        <p:tgtEl>
                                          <p:spTgt spid="38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5"/>
                                        </p:tgtEl>
                                        <p:attrNameLst>
                                          <p:attrName>style.visibility</p:attrName>
                                        </p:attrNameLst>
                                      </p:cBhvr>
                                      <p:to>
                                        <p:strVal val="visible"/>
                                      </p:to>
                                    </p:set>
                                    <p:animEffect filter="fade" transition="in">
                                      <p:cBhvr>
                                        <p:cTn dur="1000"/>
                                        <p:tgtEl>
                                          <p:spTgt spid="37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6"/>
                                        </p:tgtEl>
                                        <p:attrNameLst>
                                          <p:attrName>style.visibility</p:attrName>
                                        </p:attrNameLst>
                                      </p:cBhvr>
                                      <p:to>
                                        <p:strVal val="visible"/>
                                      </p:to>
                                    </p:set>
                                    <p:animEffect filter="fade" transition="in">
                                      <p:cBhvr>
                                        <p:cTn dur="1000"/>
                                        <p:tgtEl>
                                          <p:spTgt spid="37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9"/>
                                        </p:tgtEl>
                                        <p:attrNameLst>
                                          <p:attrName>style.visibility</p:attrName>
                                        </p:attrNameLst>
                                      </p:cBhvr>
                                      <p:to>
                                        <p:strVal val="visible"/>
                                      </p:to>
                                    </p:set>
                                    <p:animEffect filter="fade" transition="in">
                                      <p:cBhvr>
                                        <p:cTn dur="1000"/>
                                        <p:tgtEl>
                                          <p:spTgt spid="38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1"/>
                                        </p:tgtEl>
                                        <p:attrNameLst>
                                          <p:attrName>style.visibility</p:attrName>
                                        </p:attrNameLst>
                                      </p:cBhvr>
                                      <p:to>
                                        <p:strVal val="visible"/>
                                      </p:to>
                                    </p:set>
                                    <p:animEffect filter="fade" transition="in">
                                      <p:cBhvr>
                                        <p:cTn dur="1000"/>
                                        <p:tgtEl>
                                          <p:spTgt spid="34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2"/>
                                        </p:tgtEl>
                                        <p:attrNameLst>
                                          <p:attrName>style.visibility</p:attrName>
                                        </p:attrNameLst>
                                      </p:cBhvr>
                                      <p:to>
                                        <p:strVal val="visible"/>
                                      </p:to>
                                    </p:set>
                                    <p:animEffect filter="fade" transition="in">
                                      <p:cBhvr>
                                        <p:cTn dur="1000"/>
                                        <p:tgtEl>
                                          <p:spTgt spid="39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9"/>
                                        </p:tgtEl>
                                        <p:attrNameLst>
                                          <p:attrName>style.visibility</p:attrName>
                                        </p:attrNameLst>
                                      </p:cBhvr>
                                      <p:to>
                                        <p:strVal val="visible"/>
                                      </p:to>
                                    </p:set>
                                    <p:animEffect filter="fade" transition="in">
                                      <p:cBhvr>
                                        <p:cTn dur="1000"/>
                                        <p:tgtEl>
                                          <p:spTgt spid="34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5"/>
                                        </p:tgtEl>
                                        <p:attrNameLst>
                                          <p:attrName>style.visibility</p:attrName>
                                        </p:attrNameLst>
                                      </p:cBhvr>
                                      <p:to>
                                        <p:strVal val="visible"/>
                                      </p:to>
                                    </p:set>
                                    <p:animEffect filter="fade" transition="in">
                                      <p:cBhvr>
                                        <p:cTn dur="1000"/>
                                        <p:tgtEl>
                                          <p:spTgt spid="39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5"/>
                                        </p:tgtEl>
                                        <p:attrNameLst>
                                          <p:attrName>style.visibility</p:attrName>
                                        </p:attrNameLst>
                                      </p:cBhvr>
                                      <p:to>
                                        <p:strVal val="visible"/>
                                      </p:to>
                                    </p:set>
                                    <p:animEffect filter="fade" transition="in">
                                      <p:cBhvr>
                                        <p:cTn dur="1000"/>
                                        <p:tgtEl>
                                          <p:spTgt spid="41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000"/>
                                          </p:stCondLst>
                                        </p:cTn>
                                        <p:tgtEl>
                                          <p:spTgt spid="41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8"/>
                                        </p:tgtEl>
                                        <p:attrNameLst>
                                          <p:attrName>style.visibility</p:attrName>
                                        </p:attrNameLst>
                                      </p:cBhvr>
                                      <p:to>
                                        <p:strVal val="visible"/>
                                      </p:to>
                                    </p:set>
                                    <p:animEffect filter="fade" transition="in">
                                      <p:cBhvr>
                                        <p:cTn dur="1000"/>
                                        <p:tgtEl>
                                          <p:spTgt spid="39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2"/>
                                        </p:tgtEl>
                                        <p:attrNameLst>
                                          <p:attrName>style.visibility</p:attrName>
                                        </p:attrNameLst>
                                      </p:cBhvr>
                                      <p:to>
                                        <p:strVal val="visible"/>
                                      </p:to>
                                    </p:set>
                                    <p:animEffect filter="fade" transition="in">
                                      <p:cBhvr>
                                        <p:cTn dur="1000"/>
                                        <p:tgtEl>
                                          <p:spTgt spid="402"/>
                                        </p:tgtEl>
                                      </p:cBhvr>
                                    </p:animEffect>
                                  </p:childTnLst>
                                </p:cTn>
                              </p:par>
                              <p:par>
                                <p:cTn fill="hold" nodeType="withEffect" presetClass="exit" presetID="1" presetSubtype="0">
                                  <p:stCondLst>
                                    <p:cond delay="0"/>
                                  </p:stCondLst>
                                  <p:childTnLst>
                                    <p:set>
                                      <p:cBhvr>
                                        <p:cTn dur="1" fill="hold">
                                          <p:stCondLst>
                                            <p:cond delay="1000"/>
                                          </p:stCondLst>
                                        </p:cTn>
                                        <p:tgtEl>
                                          <p:spTgt spid="39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6"/>
                                        </p:tgtEl>
                                        <p:attrNameLst>
                                          <p:attrName>style.visibility</p:attrName>
                                        </p:attrNameLst>
                                      </p:cBhvr>
                                      <p:to>
                                        <p:strVal val="visible"/>
                                      </p:to>
                                    </p:set>
                                    <p:animEffect filter="fade" transition="in">
                                      <p:cBhvr>
                                        <p:cTn dur="1000"/>
                                        <p:tgtEl>
                                          <p:spTgt spid="406"/>
                                        </p:tgtEl>
                                      </p:cBhvr>
                                    </p:animEffect>
                                  </p:childTnLst>
                                </p:cTn>
                              </p:par>
                              <p:par>
                                <p:cTn fill="hold" nodeType="withEffect" presetClass="exit" presetID="1" presetSubtype="0">
                                  <p:stCondLst>
                                    <p:cond delay="0"/>
                                  </p:stCondLst>
                                  <p:childTnLst>
                                    <p:set>
                                      <p:cBhvr>
                                        <p:cTn dur="1" fill="hold">
                                          <p:stCondLst>
                                            <p:cond delay="1000"/>
                                          </p:stCondLst>
                                        </p:cTn>
                                        <p:tgtEl>
                                          <p:spTgt spid="40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0"/>
                                        </p:tgtEl>
                                        <p:attrNameLst>
                                          <p:attrName>style.visibility</p:attrName>
                                        </p:attrNameLst>
                                      </p:cBhvr>
                                      <p:to>
                                        <p:strVal val="visible"/>
                                      </p:to>
                                    </p:set>
                                    <p:animEffect filter="fade" transition="in">
                                      <p:cBhvr>
                                        <p:cTn dur="1000"/>
                                        <p:tgtEl>
                                          <p:spTgt spid="410"/>
                                        </p:tgtEl>
                                      </p:cBhvr>
                                    </p:animEffect>
                                  </p:childTnLst>
                                </p:cTn>
                              </p:par>
                              <p:par>
                                <p:cTn fill="hold" nodeType="withEffect" presetClass="exit" presetID="1" presetSubtype="0">
                                  <p:stCondLst>
                                    <p:cond delay="0"/>
                                  </p:stCondLst>
                                  <p:childTnLst>
                                    <p:set>
                                      <p:cBhvr>
                                        <p:cTn dur="1" fill="hold">
                                          <p:stCondLst>
                                            <p:cond delay="1000"/>
                                          </p:stCondLst>
                                        </p:cTn>
                                        <p:tgtEl>
                                          <p:spTgt spid="40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4"/>
                                        </p:tgtEl>
                                        <p:attrNameLst>
                                          <p:attrName>style.visibility</p:attrName>
                                        </p:attrNameLst>
                                      </p:cBhvr>
                                      <p:to>
                                        <p:strVal val="visible"/>
                                      </p:to>
                                    </p:set>
                                    <p:animEffect filter="fade" transition="in">
                                      <p:cBhvr>
                                        <p:cTn dur="1000"/>
                                        <p:tgtEl>
                                          <p:spTgt spid="41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7" name="Shape 427"/>
        <p:cNvGrpSpPr/>
        <p:nvPr/>
      </p:nvGrpSpPr>
      <p:grpSpPr>
        <a:xfrm>
          <a:off x="0" y="0"/>
          <a:ext cx="0" cy="0"/>
          <a:chOff x="0" y="0"/>
          <a:chExt cx="0" cy="0"/>
        </a:xfrm>
      </p:grpSpPr>
      <p:pic>
        <p:nvPicPr>
          <p:cNvPr id="428" name="Google Shape;428;p46"/>
          <p:cNvPicPr preferRelativeResize="0"/>
          <p:nvPr/>
        </p:nvPicPr>
        <p:blipFill>
          <a:blip r:embed="rId3">
            <a:alphaModFix/>
          </a:blip>
          <a:stretch>
            <a:fillRect/>
          </a:stretch>
        </p:blipFill>
        <p:spPr>
          <a:xfrm>
            <a:off x="0" y="166064"/>
            <a:ext cx="9144001" cy="4811372"/>
          </a:xfrm>
          <a:prstGeom prst="rect">
            <a:avLst/>
          </a:prstGeom>
          <a:noFill/>
          <a:ln>
            <a:noFill/>
          </a:ln>
        </p:spPr>
      </p:pic>
      <p:sp>
        <p:nvSpPr>
          <p:cNvPr id="429" name="Google Shape;429;p46"/>
          <p:cNvSpPr/>
          <p:nvPr/>
        </p:nvSpPr>
        <p:spPr>
          <a:xfrm>
            <a:off x="3427950" y="1232700"/>
            <a:ext cx="835800" cy="312300"/>
          </a:xfrm>
          <a:prstGeom prst="wedgeRectCallout">
            <a:avLst>
              <a:gd fmla="val -94448" name="adj1"/>
              <a:gd fmla="val 123031"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700"/>
              <a:t>Summary Task</a:t>
            </a:r>
            <a:endParaRPr sz="700"/>
          </a:p>
        </p:txBody>
      </p:sp>
      <p:sp>
        <p:nvSpPr>
          <p:cNvPr id="430" name="Google Shape;430;p46"/>
          <p:cNvSpPr/>
          <p:nvPr/>
        </p:nvSpPr>
        <p:spPr>
          <a:xfrm>
            <a:off x="3369275" y="1714375"/>
            <a:ext cx="835800" cy="312300"/>
          </a:xfrm>
          <a:prstGeom prst="wedgeRectCallout">
            <a:avLst>
              <a:gd fmla="val -94448" name="adj1"/>
              <a:gd fmla="val 123031"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700"/>
              <a:t>Work Package</a:t>
            </a:r>
            <a:endParaRPr sz="700"/>
          </a:p>
        </p:txBody>
      </p:sp>
      <p:sp>
        <p:nvSpPr>
          <p:cNvPr id="431" name="Google Shape;431;p46"/>
          <p:cNvSpPr/>
          <p:nvPr/>
        </p:nvSpPr>
        <p:spPr>
          <a:xfrm>
            <a:off x="3521675" y="2660450"/>
            <a:ext cx="835800" cy="312300"/>
          </a:xfrm>
          <a:prstGeom prst="wedgeRectCallout">
            <a:avLst>
              <a:gd fmla="val -80408" name="adj1"/>
              <a:gd fmla="val -69196"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700"/>
              <a:t>Activity</a:t>
            </a:r>
            <a:endParaRPr sz="700"/>
          </a:p>
        </p:txBody>
      </p:sp>
      <p:sp>
        <p:nvSpPr>
          <p:cNvPr id="432" name="Google Shape;432;p46"/>
          <p:cNvSpPr/>
          <p:nvPr/>
        </p:nvSpPr>
        <p:spPr>
          <a:xfrm>
            <a:off x="6899375" y="1056675"/>
            <a:ext cx="835800" cy="312300"/>
          </a:xfrm>
          <a:prstGeom prst="wedgeRectCallout">
            <a:avLst>
              <a:gd fmla="val -85508" name="adj1"/>
              <a:gd fmla="val -74736"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700"/>
              <a:t>Sequence </a:t>
            </a:r>
            <a:r>
              <a:rPr lang="en" sz="700"/>
              <a:t>Constraint</a:t>
            </a:r>
            <a:endParaRPr sz="700"/>
          </a:p>
        </p:txBody>
      </p:sp>
      <p:sp>
        <p:nvSpPr>
          <p:cNvPr id="433" name="Google Shape;433;p46"/>
          <p:cNvSpPr/>
          <p:nvPr/>
        </p:nvSpPr>
        <p:spPr>
          <a:xfrm>
            <a:off x="7997400" y="1714375"/>
            <a:ext cx="835800" cy="312300"/>
          </a:xfrm>
          <a:prstGeom prst="wedgeRectCallout">
            <a:avLst>
              <a:gd fmla="val -64343" name="adj1"/>
              <a:gd fmla="val 179675"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700"/>
              <a:t>Resource Assignment</a:t>
            </a:r>
            <a:endParaRPr sz="700"/>
          </a:p>
        </p:txBody>
      </p:sp>
      <p:sp>
        <p:nvSpPr>
          <p:cNvPr id="434" name="Google Shape;434;p46"/>
          <p:cNvSpPr/>
          <p:nvPr/>
        </p:nvSpPr>
        <p:spPr>
          <a:xfrm>
            <a:off x="3369275" y="3279788"/>
            <a:ext cx="835800" cy="312300"/>
          </a:xfrm>
          <a:prstGeom prst="wedgeRectCallout">
            <a:avLst>
              <a:gd fmla="val 126732" name="adj1"/>
              <a:gd fmla="val -62036"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700"/>
              <a:t>Duration Estimates</a:t>
            </a:r>
            <a:endParaRPr sz="7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9"/>
                                        </p:tgtEl>
                                        <p:attrNameLst>
                                          <p:attrName>style.visibility</p:attrName>
                                        </p:attrNameLst>
                                      </p:cBhvr>
                                      <p:to>
                                        <p:strVal val="visible"/>
                                      </p:to>
                                    </p:set>
                                    <p:animEffect filter="fade" transition="in">
                                      <p:cBhvr>
                                        <p:cTn dur="1000"/>
                                        <p:tgtEl>
                                          <p:spTgt spid="42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0"/>
                                        </p:tgtEl>
                                        <p:attrNameLst>
                                          <p:attrName>style.visibility</p:attrName>
                                        </p:attrNameLst>
                                      </p:cBhvr>
                                      <p:to>
                                        <p:strVal val="visible"/>
                                      </p:to>
                                    </p:set>
                                    <p:animEffect filter="fade" transition="in">
                                      <p:cBhvr>
                                        <p:cTn dur="1000"/>
                                        <p:tgtEl>
                                          <p:spTgt spid="43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1"/>
                                        </p:tgtEl>
                                        <p:attrNameLst>
                                          <p:attrName>style.visibility</p:attrName>
                                        </p:attrNameLst>
                                      </p:cBhvr>
                                      <p:to>
                                        <p:strVal val="visible"/>
                                      </p:to>
                                    </p:set>
                                    <p:animEffect filter="fade" transition="in">
                                      <p:cBhvr>
                                        <p:cTn dur="1000"/>
                                        <p:tgtEl>
                                          <p:spTgt spid="43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2"/>
                                        </p:tgtEl>
                                        <p:attrNameLst>
                                          <p:attrName>style.visibility</p:attrName>
                                        </p:attrNameLst>
                                      </p:cBhvr>
                                      <p:to>
                                        <p:strVal val="visible"/>
                                      </p:to>
                                    </p:set>
                                    <p:animEffect filter="fade" transition="in">
                                      <p:cBhvr>
                                        <p:cTn dur="1000"/>
                                        <p:tgtEl>
                                          <p:spTgt spid="43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4"/>
                                        </p:tgtEl>
                                        <p:attrNameLst>
                                          <p:attrName>style.visibility</p:attrName>
                                        </p:attrNameLst>
                                      </p:cBhvr>
                                      <p:to>
                                        <p:strVal val="visible"/>
                                      </p:to>
                                    </p:set>
                                    <p:animEffect filter="fade" transition="in">
                                      <p:cBhvr>
                                        <p:cTn dur="1000"/>
                                        <p:tgtEl>
                                          <p:spTgt spid="4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3"/>
                                        </p:tgtEl>
                                        <p:attrNameLst>
                                          <p:attrName>style.visibility</p:attrName>
                                        </p:attrNameLst>
                                      </p:cBhvr>
                                      <p:to>
                                        <p:strVal val="visible"/>
                                      </p:to>
                                    </p:set>
                                    <p:animEffect filter="fade" transition="in">
                                      <p:cBhvr>
                                        <p:cTn dur="1000"/>
                                        <p:tgtEl>
                                          <p:spTgt spid="43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8" name="Shape 438"/>
        <p:cNvGrpSpPr/>
        <p:nvPr/>
      </p:nvGrpSpPr>
      <p:grpSpPr>
        <a:xfrm>
          <a:off x="0" y="0"/>
          <a:ext cx="0" cy="0"/>
          <a:chOff x="0" y="0"/>
          <a:chExt cx="0" cy="0"/>
        </a:xfrm>
      </p:grpSpPr>
      <p:pic>
        <p:nvPicPr>
          <p:cNvPr id="439" name="Google Shape;439;p47"/>
          <p:cNvPicPr preferRelativeResize="0"/>
          <p:nvPr/>
        </p:nvPicPr>
        <p:blipFill>
          <a:blip r:embed="rId3">
            <a:alphaModFix/>
          </a:blip>
          <a:stretch>
            <a:fillRect/>
          </a:stretch>
        </p:blipFill>
        <p:spPr>
          <a:xfrm>
            <a:off x="220325" y="202625"/>
            <a:ext cx="8765276" cy="4523875"/>
          </a:xfrm>
          <a:prstGeom prst="rect">
            <a:avLst/>
          </a:prstGeom>
          <a:noFill/>
          <a:ln>
            <a:noFill/>
          </a:ln>
        </p:spPr>
      </p:pic>
      <p:sp>
        <p:nvSpPr>
          <p:cNvPr id="440" name="Google Shape;440;p47"/>
          <p:cNvSpPr/>
          <p:nvPr/>
        </p:nvSpPr>
        <p:spPr>
          <a:xfrm>
            <a:off x="1080725" y="675450"/>
            <a:ext cx="835800" cy="312300"/>
          </a:xfrm>
          <a:prstGeom prst="wedgeRectCallout">
            <a:avLst>
              <a:gd fmla="val -85355" name="adj1"/>
              <a:gd fmla="val 160879"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700"/>
              <a:t>Summary Task</a:t>
            </a:r>
            <a:endParaRPr sz="700"/>
          </a:p>
        </p:txBody>
      </p:sp>
      <p:sp>
        <p:nvSpPr>
          <p:cNvPr id="441" name="Google Shape;441;p47"/>
          <p:cNvSpPr/>
          <p:nvPr/>
        </p:nvSpPr>
        <p:spPr>
          <a:xfrm>
            <a:off x="380725" y="3040050"/>
            <a:ext cx="835800" cy="312300"/>
          </a:xfrm>
          <a:prstGeom prst="wedgeRectCallout">
            <a:avLst>
              <a:gd fmla="val 97395" name="adj1"/>
              <a:gd fmla="val -425953"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700"/>
              <a:t>Work Package</a:t>
            </a:r>
            <a:endParaRPr sz="700"/>
          </a:p>
        </p:txBody>
      </p:sp>
      <p:sp>
        <p:nvSpPr>
          <p:cNvPr id="442" name="Google Shape;442;p47"/>
          <p:cNvSpPr/>
          <p:nvPr/>
        </p:nvSpPr>
        <p:spPr>
          <a:xfrm>
            <a:off x="4501075" y="828250"/>
            <a:ext cx="835800" cy="312300"/>
          </a:xfrm>
          <a:prstGeom prst="wedgeRectCallout">
            <a:avLst>
              <a:gd fmla="val -189507" name="adj1"/>
              <a:gd fmla="val 157909"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700"/>
              <a:t>Activity</a:t>
            </a:r>
            <a:endParaRPr sz="700"/>
          </a:p>
        </p:txBody>
      </p:sp>
      <p:sp>
        <p:nvSpPr>
          <p:cNvPr id="443" name="Google Shape;443;p47"/>
          <p:cNvSpPr/>
          <p:nvPr/>
        </p:nvSpPr>
        <p:spPr>
          <a:xfrm>
            <a:off x="5776425" y="2308413"/>
            <a:ext cx="835800" cy="312300"/>
          </a:xfrm>
          <a:prstGeom prst="wedgeRectCallout">
            <a:avLst>
              <a:gd fmla="val 88245" name="adj1"/>
              <a:gd fmla="val 140862"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700"/>
              <a:t>Sequence Constraint</a:t>
            </a:r>
            <a:endParaRPr sz="700"/>
          </a:p>
        </p:txBody>
      </p:sp>
      <p:sp>
        <p:nvSpPr>
          <p:cNvPr id="444" name="Google Shape;444;p47"/>
          <p:cNvSpPr/>
          <p:nvPr/>
        </p:nvSpPr>
        <p:spPr>
          <a:xfrm>
            <a:off x="7786300" y="744175"/>
            <a:ext cx="835800" cy="312300"/>
          </a:xfrm>
          <a:prstGeom prst="wedgeRectCallout">
            <a:avLst>
              <a:gd fmla="val 16475" name="adj1"/>
              <a:gd fmla="val 214577"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700"/>
              <a:t>Resource Assignment</a:t>
            </a:r>
            <a:endParaRPr sz="700"/>
          </a:p>
        </p:txBody>
      </p:sp>
      <p:sp>
        <p:nvSpPr>
          <p:cNvPr id="445" name="Google Shape;445;p47"/>
          <p:cNvSpPr/>
          <p:nvPr/>
        </p:nvSpPr>
        <p:spPr>
          <a:xfrm>
            <a:off x="6950500" y="1903563"/>
            <a:ext cx="835800" cy="312300"/>
          </a:xfrm>
          <a:prstGeom prst="wedgeRectCallout">
            <a:avLst>
              <a:gd fmla="val 88245" name="adj1"/>
              <a:gd fmla="val 140862"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700"/>
              <a:t>Duration</a:t>
            </a:r>
            <a:r>
              <a:rPr lang="en" sz="700"/>
              <a:t> Estimates</a:t>
            </a:r>
            <a:endParaRPr sz="7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0"/>
                                        </p:tgtEl>
                                        <p:attrNameLst>
                                          <p:attrName>style.visibility</p:attrName>
                                        </p:attrNameLst>
                                      </p:cBhvr>
                                      <p:to>
                                        <p:strVal val="visible"/>
                                      </p:to>
                                    </p:set>
                                    <p:animEffect filter="fade" transition="in">
                                      <p:cBhvr>
                                        <p:cTn dur="1000"/>
                                        <p:tgtEl>
                                          <p:spTgt spid="44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1"/>
                                        </p:tgtEl>
                                        <p:attrNameLst>
                                          <p:attrName>style.visibility</p:attrName>
                                        </p:attrNameLst>
                                      </p:cBhvr>
                                      <p:to>
                                        <p:strVal val="visible"/>
                                      </p:to>
                                    </p:set>
                                    <p:animEffect filter="fade" transition="in">
                                      <p:cBhvr>
                                        <p:cTn dur="1000"/>
                                        <p:tgtEl>
                                          <p:spTgt spid="44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2"/>
                                        </p:tgtEl>
                                        <p:attrNameLst>
                                          <p:attrName>style.visibility</p:attrName>
                                        </p:attrNameLst>
                                      </p:cBhvr>
                                      <p:to>
                                        <p:strVal val="visible"/>
                                      </p:to>
                                    </p:set>
                                    <p:animEffect filter="fade" transition="in">
                                      <p:cBhvr>
                                        <p:cTn dur="1000"/>
                                        <p:tgtEl>
                                          <p:spTgt spid="44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3"/>
                                        </p:tgtEl>
                                        <p:attrNameLst>
                                          <p:attrName>style.visibility</p:attrName>
                                        </p:attrNameLst>
                                      </p:cBhvr>
                                      <p:to>
                                        <p:strVal val="visible"/>
                                      </p:to>
                                    </p:set>
                                    <p:animEffect filter="fade" transition="in">
                                      <p:cBhvr>
                                        <p:cTn dur="1000"/>
                                        <p:tgtEl>
                                          <p:spTgt spid="44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5"/>
                                        </p:tgtEl>
                                        <p:attrNameLst>
                                          <p:attrName>style.visibility</p:attrName>
                                        </p:attrNameLst>
                                      </p:cBhvr>
                                      <p:to>
                                        <p:strVal val="visible"/>
                                      </p:to>
                                    </p:set>
                                    <p:animEffect filter="fade" transition="in">
                                      <p:cBhvr>
                                        <p:cTn dur="1000"/>
                                        <p:tgtEl>
                                          <p:spTgt spid="44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4"/>
                                        </p:tgtEl>
                                        <p:attrNameLst>
                                          <p:attrName>style.visibility</p:attrName>
                                        </p:attrNameLst>
                                      </p:cBhvr>
                                      <p:to>
                                        <p:strVal val="visible"/>
                                      </p:to>
                                    </p:set>
                                    <p:animEffect filter="fade" transition="in">
                                      <p:cBhvr>
                                        <p:cTn dur="1000"/>
                                        <p:tgtEl>
                                          <p:spTgt spid="44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9" name="Shape 449"/>
        <p:cNvGrpSpPr/>
        <p:nvPr/>
      </p:nvGrpSpPr>
      <p:grpSpPr>
        <a:xfrm>
          <a:off x="0" y="0"/>
          <a:ext cx="0" cy="0"/>
          <a:chOff x="0" y="0"/>
          <a:chExt cx="0" cy="0"/>
        </a:xfrm>
      </p:grpSpPr>
      <p:sp>
        <p:nvSpPr>
          <p:cNvPr id="450" name="Google Shape;450;p48"/>
          <p:cNvSpPr txBox="1"/>
          <p:nvPr>
            <p:ph type="title"/>
          </p:nvPr>
        </p:nvSpPr>
        <p:spPr>
          <a:xfrm>
            <a:off x="311700" y="2130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sz="2700"/>
              <a:t>Beware Cascades and Rigidity? Maybe?</a:t>
            </a:r>
            <a:endParaRPr sz="2700"/>
          </a:p>
        </p:txBody>
      </p:sp>
      <p:sp>
        <p:nvSpPr>
          <p:cNvPr id="451" name="Google Shape;451;p48"/>
          <p:cNvSpPr txBox="1"/>
          <p:nvPr/>
        </p:nvSpPr>
        <p:spPr>
          <a:xfrm>
            <a:off x="865575" y="958950"/>
            <a:ext cx="69072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Proxima Nova"/>
                <a:ea typeface="Proxima Nova"/>
                <a:cs typeface="Proxima Nova"/>
                <a:sym typeface="Proxima Nova"/>
              </a:rPr>
              <a:t>Good </a:t>
            </a:r>
            <a:r>
              <a:rPr lang="en">
                <a:latin typeface="Proxima Nova"/>
                <a:ea typeface="Proxima Nova"/>
                <a:cs typeface="Proxima Nova"/>
                <a:sym typeface="Proxima Nova"/>
              </a:rPr>
              <a:t>arguments</a:t>
            </a:r>
            <a:r>
              <a:rPr lang="en">
                <a:latin typeface="Proxima Nova"/>
                <a:ea typeface="Proxima Nova"/>
                <a:cs typeface="Proxima Nova"/>
                <a:sym typeface="Proxima Nova"/>
              </a:rPr>
              <a:t> against too much decomposition in WBS</a:t>
            </a:r>
            <a:endParaRPr>
              <a:latin typeface="Proxima Nova"/>
              <a:ea typeface="Proxima Nova"/>
              <a:cs typeface="Proxima Nova"/>
              <a:sym typeface="Proxima Nova"/>
            </a:endParaRPr>
          </a:p>
          <a:p>
            <a:pPr indent="0" lvl="0" marL="0" rtl="0" algn="l">
              <a:spcBef>
                <a:spcPts val="0"/>
              </a:spcBef>
              <a:spcAft>
                <a:spcPts val="0"/>
              </a:spcAft>
              <a:buNone/>
            </a:pPr>
            <a:r>
              <a:rPr lang="en">
                <a:latin typeface="Proxima Nova"/>
                <a:ea typeface="Proxima Nova"/>
                <a:cs typeface="Proxima Nova"/>
                <a:sym typeface="Proxima Nova"/>
              </a:rPr>
              <a:t>Can impact creativity, ability to pivot and context of actions</a:t>
            </a:r>
            <a:endParaRPr>
              <a:latin typeface="Proxima Nova"/>
              <a:ea typeface="Proxima Nova"/>
              <a:cs typeface="Proxima Nova"/>
              <a:sym typeface="Proxima Nova"/>
            </a:endParaRPr>
          </a:p>
          <a:p>
            <a:pPr indent="0" lvl="0" marL="0" rtl="0" algn="l">
              <a:spcBef>
                <a:spcPts val="0"/>
              </a:spcBef>
              <a:spcAft>
                <a:spcPts val="0"/>
              </a:spcAft>
              <a:buNone/>
            </a:pPr>
            <a:r>
              <a:rPr lang="en">
                <a:latin typeface="Proxima Nova"/>
                <a:ea typeface="Proxima Nova"/>
                <a:cs typeface="Proxima Nova"/>
                <a:sym typeface="Proxima Nova"/>
              </a:rPr>
              <a:t>But that might be OK for expected outcomes vs </a:t>
            </a:r>
            <a:r>
              <a:rPr lang="en">
                <a:latin typeface="Proxima Nova"/>
                <a:ea typeface="Proxima Nova"/>
                <a:cs typeface="Proxima Nova"/>
                <a:sym typeface="Proxima Nova"/>
              </a:rPr>
              <a:t>empirically driven processes</a:t>
            </a:r>
            <a:endParaRPr>
              <a:latin typeface="Proxima Nova"/>
              <a:ea typeface="Proxima Nova"/>
              <a:cs typeface="Proxima Nova"/>
              <a:sym typeface="Proxima Nova"/>
            </a:endParaRPr>
          </a:p>
          <a:p>
            <a:pPr indent="-317500" lvl="0" marL="457200" rtl="0" algn="l">
              <a:spcBef>
                <a:spcPts val="0"/>
              </a:spcBef>
              <a:spcAft>
                <a:spcPts val="0"/>
              </a:spcAft>
              <a:buSzPts val="1400"/>
              <a:buFont typeface="Proxima Nova"/>
              <a:buChar char="●"/>
            </a:pPr>
            <a:r>
              <a:rPr lang="en">
                <a:latin typeface="Proxima Nova"/>
                <a:ea typeface="Proxima Nova"/>
                <a:cs typeface="Proxima Nova"/>
                <a:sym typeface="Proxima Nova"/>
              </a:rPr>
              <a:t>https://cutlefish.substack.com/p/tbm-2452-beware-of-the-cascade</a:t>
            </a:r>
            <a:endParaRPr>
              <a:latin typeface="Proxima Nova"/>
              <a:ea typeface="Proxima Nova"/>
              <a:cs typeface="Proxima Nova"/>
              <a:sym typeface="Proxima Nova"/>
            </a:endParaRPr>
          </a:p>
        </p:txBody>
      </p:sp>
      <p:pic>
        <p:nvPicPr>
          <p:cNvPr id="452" name="Google Shape;452;p48"/>
          <p:cNvPicPr preferRelativeResize="0"/>
          <p:nvPr/>
        </p:nvPicPr>
        <p:blipFill>
          <a:blip r:embed="rId3">
            <a:alphaModFix/>
          </a:blip>
          <a:stretch>
            <a:fillRect/>
          </a:stretch>
        </p:blipFill>
        <p:spPr>
          <a:xfrm>
            <a:off x="1297200" y="1918650"/>
            <a:ext cx="5422838" cy="3045051"/>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6" name="Shape 456"/>
        <p:cNvGrpSpPr/>
        <p:nvPr/>
      </p:nvGrpSpPr>
      <p:grpSpPr>
        <a:xfrm>
          <a:off x="0" y="0"/>
          <a:ext cx="0" cy="0"/>
          <a:chOff x="0" y="0"/>
          <a:chExt cx="0" cy="0"/>
        </a:xfrm>
      </p:grpSpPr>
      <p:sp>
        <p:nvSpPr>
          <p:cNvPr id="457" name="Google Shape;457;p49"/>
          <p:cNvSpPr txBox="1"/>
          <p:nvPr>
            <p:ph type="title"/>
          </p:nvPr>
        </p:nvSpPr>
        <p:spPr>
          <a:xfrm>
            <a:off x="311700" y="2130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sz="2700"/>
              <a:t>Consider Other Planning Processes </a:t>
            </a:r>
            <a:endParaRPr sz="2700"/>
          </a:p>
        </p:txBody>
      </p:sp>
      <p:pic>
        <p:nvPicPr>
          <p:cNvPr id="458" name="Google Shape;458;p49"/>
          <p:cNvPicPr preferRelativeResize="0"/>
          <p:nvPr/>
        </p:nvPicPr>
        <p:blipFill>
          <a:blip r:embed="rId3">
            <a:alphaModFix/>
          </a:blip>
          <a:stretch>
            <a:fillRect/>
          </a:stretch>
        </p:blipFill>
        <p:spPr>
          <a:xfrm>
            <a:off x="1756200" y="826700"/>
            <a:ext cx="5116599" cy="4073575"/>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2" name="Shape 462"/>
        <p:cNvGrpSpPr/>
        <p:nvPr/>
      </p:nvGrpSpPr>
      <p:grpSpPr>
        <a:xfrm>
          <a:off x="0" y="0"/>
          <a:ext cx="0" cy="0"/>
          <a:chOff x="0" y="0"/>
          <a:chExt cx="0" cy="0"/>
        </a:xfrm>
      </p:grpSpPr>
      <p:sp>
        <p:nvSpPr>
          <p:cNvPr id="463" name="Google Shape;463;p50"/>
          <p:cNvSpPr txBox="1"/>
          <p:nvPr/>
        </p:nvSpPr>
        <p:spPr>
          <a:xfrm>
            <a:off x="139350" y="1318200"/>
            <a:ext cx="8865300" cy="1250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lang="en" sz="5400">
                <a:solidFill>
                  <a:schemeClr val="accent3"/>
                </a:solidFill>
                <a:latin typeface="Alfa Slab One"/>
                <a:ea typeface="Alfa Slab One"/>
                <a:cs typeface="Alfa Slab One"/>
                <a:sym typeface="Alfa Slab One"/>
              </a:rPr>
              <a:t>Execute - </a:t>
            </a:r>
            <a:endParaRPr sz="5400">
              <a:solidFill>
                <a:schemeClr val="accent3"/>
              </a:solidFill>
              <a:latin typeface="Alfa Slab One"/>
              <a:ea typeface="Alfa Slab One"/>
              <a:cs typeface="Alfa Slab One"/>
              <a:sym typeface="Alfa Slab One"/>
            </a:endParaRPr>
          </a:p>
          <a:p>
            <a:pPr indent="0" lvl="0" marL="0" marR="0" rtl="0" algn="ctr">
              <a:lnSpc>
                <a:spcPct val="100000"/>
              </a:lnSpc>
              <a:spcBef>
                <a:spcPts val="0"/>
              </a:spcBef>
              <a:spcAft>
                <a:spcPts val="0"/>
              </a:spcAft>
              <a:buNone/>
            </a:pPr>
            <a:r>
              <a:rPr lang="en" sz="5400">
                <a:solidFill>
                  <a:schemeClr val="accent3"/>
                </a:solidFill>
                <a:latin typeface="Alfa Slab One"/>
                <a:ea typeface="Alfa Slab One"/>
                <a:cs typeface="Alfa Slab One"/>
                <a:sym typeface="Alfa Slab One"/>
              </a:rPr>
              <a:t>Monitor &amp; Control</a:t>
            </a:r>
            <a:endParaRPr sz="2400"/>
          </a:p>
        </p:txBody>
      </p:sp>
      <p:pic>
        <p:nvPicPr>
          <p:cNvPr id="464" name="Google Shape;464;p50"/>
          <p:cNvPicPr preferRelativeResize="0"/>
          <p:nvPr/>
        </p:nvPicPr>
        <p:blipFill>
          <a:blip r:embed="rId3">
            <a:alphaModFix/>
          </a:blip>
          <a:stretch>
            <a:fillRect/>
          </a:stretch>
        </p:blipFill>
        <p:spPr>
          <a:xfrm>
            <a:off x="2846900" y="2947550"/>
            <a:ext cx="3008299" cy="211975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8" name="Shape 468"/>
        <p:cNvGrpSpPr/>
        <p:nvPr/>
      </p:nvGrpSpPr>
      <p:grpSpPr>
        <a:xfrm>
          <a:off x="0" y="0"/>
          <a:ext cx="0" cy="0"/>
          <a:chOff x="0" y="0"/>
          <a:chExt cx="0" cy="0"/>
        </a:xfrm>
      </p:grpSpPr>
      <p:pic>
        <p:nvPicPr>
          <p:cNvPr id="469" name="Google Shape;469;p51"/>
          <p:cNvPicPr preferRelativeResize="0"/>
          <p:nvPr/>
        </p:nvPicPr>
        <p:blipFill rotWithShape="1">
          <a:blip r:embed="rId3">
            <a:alphaModFix/>
          </a:blip>
          <a:srcRect b="0" l="0" r="0" t="10321"/>
          <a:stretch/>
        </p:blipFill>
        <p:spPr>
          <a:xfrm>
            <a:off x="1071975" y="960201"/>
            <a:ext cx="6519549" cy="3876198"/>
          </a:xfrm>
          <a:prstGeom prst="rect">
            <a:avLst/>
          </a:prstGeom>
          <a:noFill/>
          <a:ln>
            <a:noFill/>
          </a:ln>
        </p:spPr>
      </p:pic>
      <p:sp>
        <p:nvSpPr>
          <p:cNvPr id="470" name="Google Shape;470;p51"/>
          <p:cNvSpPr/>
          <p:nvPr/>
        </p:nvSpPr>
        <p:spPr>
          <a:xfrm>
            <a:off x="1204225" y="1199325"/>
            <a:ext cx="6245400" cy="302400"/>
          </a:xfrm>
          <a:prstGeom prst="rect">
            <a:avLst/>
          </a:prstGeom>
          <a:noFill/>
          <a:ln cap="flat" cmpd="sng" w="38100">
            <a:solidFill>
              <a:srgbClr val="FF000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51"/>
          <p:cNvSpPr txBox="1"/>
          <p:nvPr>
            <p:ph type="title"/>
          </p:nvPr>
        </p:nvSpPr>
        <p:spPr>
          <a:xfrm>
            <a:off x="311700" y="2130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Integration - Execute|Monitor &amp; Control</a:t>
            </a:r>
            <a:endParaRPr/>
          </a:p>
        </p:txBody>
      </p:sp>
      <p:pic>
        <p:nvPicPr>
          <p:cNvPr id="472" name="Google Shape;472;p51"/>
          <p:cNvPicPr preferRelativeResize="0"/>
          <p:nvPr/>
        </p:nvPicPr>
        <p:blipFill>
          <a:blip r:embed="rId4">
            <a:alphaModFix/>
          </a:blip>
          <a:stretch>
            <a:fillRect/>
          </a:stretch>
        </p:blipFill>
        <p:spPr>
          <a:xfrm>
            <a:off x="108525" y="1649975"/>
            <a:ext cx="8839203" cy="809803"/>
          </a:xfrm>
          <a:prstGeom prst="rect">
            <a:avLst/>
          </a:prstGeom>
          <a:noFill/>
          <a:ln>
            <a:noFill/>
          </a:ln>
        </p:spPr>
      </p:pic>
      <p:sp>
        <p:nvSpPr>
          <p:cNvPr id="473" name="Google Shape;473;p51"/>
          <p:cNvSpPr txBox="1"/>
          <p:nvPr/>
        </p:nvSpPr>
        <p:spPr>
          <a:xfrm>
            <a:off x="823950" y="2856950"/>
            <a:ext cx="6949500" cy="3276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a:t>PM Execution is largely about listening, focusing &amp; amplifying</a:t>
            </a:r>
            <a:endParaRPr/>
          </a:p>
        </p:txBody>
      </p:sp>
      <p:sp>
        <p:nvSpPr>
          <p:cNvPr id="474" name="Google Shape;474;p51"/>
          <p:cNvSpPr txBox="1"/>
          <p:nvPr/>
        </p:nvSpPr>
        <p:spPr>
          <a:xfrm>
            <a:off x="835475" y="3236200"/>
            <a:ext cx="7926600" cy="3276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Clr>
                <a:schemeClr val="dk1"/>
              </a:buClr>
              <a:buSzPts val="1400"/>
              <a:buChar char="●"/>
            </a:pPr>
            <a:r>
              <a:rPr lang="en">
                <a:solidFill>
                  <a:schemeClr val="dk1"/>
                </a:solidFill>
              </a:rPr>
              <a:t>The project management plan is your guide through the process</a:t>
            </a:r>
            <a:endParaRPr/>
          </a:p>
        </p:txBody>
      </p:sp>
      <p:sp>
        <p:nvSpPr>
          <p:cNvPr id="475" name="Google Shape;475;p51"/>
          <p:cNvSpPr txBox="1"/>
          <p:nvPr/>
        </p:nvSpPr>
        <p:spPr>
          <a:xfrm>
            <a:off x="835475" y="3680875"/>
            <a:ext cx="7803900" cy="3276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Clr>
                <a:schemeClr val="dk1"/>
              </a:buClr>
              <a:buSzPts val="1400"/>
              <a:buChar char="●"/>
            </a:pPr>
            <a:r>
              <a:rPr lang="en">
                <a:solidFill>
                  <a:schemeClr val="dk1"/>
                </a:solidFill>
              </a:rPr>
              <a:t>All the knowledge areas are important to integrate - status documents &amp; issues lists amplify key focus areas</a:t>
            </a:r>
            <a:endParaRPr/>
          </a:p>
        </p:txBody>
      </p:sp>
      <p:sp>
        <p:nvSpPr>
          <p:cNvPr id="476" name="Google Shape;476;p51"/>
          <p:cNvSpPr/>
          <p:nvPr/>
        </p:nvSpPr>
        <p:spPr>
          <a:xfrm>
            <a:off x="4271725" y="1764875"/>
            <a:ext cx="3665400" cy="3024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51"/>
          <p:cNvSpPr/>
          <p:nvPr/>
        </p:nvSpPr>
        <p:spPr>
          <a:xfrm>
            <a:off x="4271725" y="2081175"/>
            <a:ext cx="3665400" cy="327600"/>
          </a:xfrm>
          <a:prstGeom prst="rect">
            <a:avLst/>
          </a:prstGeom>
          <a:noFill/>
          <a:ln cap="flat" cmpd="sng" w="38100">
            <a:solidFill>
              <a:srgbClr val="E69138"/>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51"/>
          <p:cNvSpPr/>
          <p:nvPr/>
        </p:nvSpPr>
        <p:spPr>
          <a:xfrm>
            <a:off x="4182600" y="960200"/>
            <a:ext cx="2582400" cy="37890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7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000"/>
                                          </p:stCondLst>
                                        </p:cTn>
                                        <p:tgtEl>
                                          <p:spTgt spid="470"/>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478"/>
                                        </p:tgtEl>
                                        <p:attrNameLst>
                                          <p:attrName>style.visibility</p:attrName>
                                        </p:attrNameLst>
                                      </p:cBhvr>
                                      <p:to>
                                        <p:strVal val="visible"/>
                                      </p:to>
                                    </p:set>
                                    <p:animEffect filter="fade" transition="in">
                                      <p:cBhvr>
                                        <p:cTn dur="1000"/>
                                        <p:tgtEl>
                                          <p:spTgt spid="47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000"/>
                                          </p:stCondLst>
                                        </p:cTn>
                                        <p:tgtEl>
                                          <p:spTgt spid="469"/>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000"/>
                                          </p:stCondLst>
                                        </p:cTn>
                                        <p:tgtEl>
                                          <p:spTgt spid="47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2"/>
                                        </p:tgtEl>
                                        <p:attrNameLst>
                                          <p:attrName>style.visibility</p:attrName>
                                        </p:attrNameLst>
                                      </p:cBhvr>
                                      <p:to>
                                        <p:strVal val="visible"/>
                                      </p:to>
                                    </p:set>
                                    <p:animEffect filter="fade" transition="in">
                                      <p:cBhvr>
                                        <p:cTn dur="1000"/>
                                        <p:tgtEl>
                                          <p:spTgt spid="472"/>
                                        </p:tgtEl>
                                      </p:cBhvr>
                                    </p:animEffect>
                                  </p:childTnLst>
                                </p:cTn>
                              </p:par>
                              <p:par>
                                <p:cTn fill="hold" nodeType="withEffect" presetClass="entr" presetID="10" presetSubtype="0">
                                  <p:stCondLst>
                                    <p:cond delay="0"/>
                                  </p:stCondLst>
                                  <p:childTnLst>
                                    <p:set>
                                      <p:cBhvr>
                                        <p:cTn dur="1" fill="hold">
                                          <p:stCondLst>
                                            <p:cond delay="0"/>
                                          </p:stCondLst>
                                        </p:cTn>
                                        <p:tgtEl>
                                          <p:spTgt spid="473"/>
                                        </p:tgtEl>
                                        <p:attrNameLst>
                                          <p:attrName>style.visibility</p:attrName>
                                        </p:attrNameLst>
                                      </p:cBhvr>
                                      <p:to>
                                        <p:strVal val="visible"/>
                                      </p:to>
                                    </p:set>
                                    <p:animEffect filter="fade" transition="in">
                                      <p:cBhvr>
                                        <p:cTn dur="1000"/>
                                        <p:tgtEl>
                                          <p:spTgt spid="47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6"/>
                                        </p:tgtEl>
                                        <p:attrNameLst>
                                          <p:attrName>style.visibility</p:attrName>
                                        </p:attrNameLst>
                                      </p:cBhvr>
                                      <p:to>
                                        <p:strVal val="visible"/>
                                      </p:to>
                                    </p:set>
                                    <p:animEffect filter="fade" transition="in">
                                      <p:cBhvr>
                                        <p:cTn dur="1000"/>
                                        <p:tgtEl>
                                          <p:spTgt spid="476"/>
                                        </p:tgtEl>
                                      </p:cBhvr>
                                    </p:animEffect>
                                  </p:childTnLst>
                                </p:cTn>
                              </p:par>
                              <p:par>
                                <p:cTn fill="hold" nodeType="withEffect" presetClass="entr" presetID="1" presetSubtype="0">
                                  <p:stCondLst>
                                    <p:cond delay="0"/>
                                  </p:stCondLst>
                                  <p:childTnLst>
                                    <p:set>
                                      <p:cBhvr>
                                        <p:cTn dur="1" fill="hold">
                                          <p:stCondLst>
                                            <p:cond delay="0"/>
                                          </p:stCondLst>
                                        </p:cTn>
                                        <p:tgtEl>
                                          <p:spTgt spid="47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7"/>
                                        </p:tgtEl>
                                        <p:attrNameLst>
                                          <p:attrName>style.visibility</p:attrName>
                                        </p:attrNameLst>
                                      </p:cBhvr>
                                      <p:to>
                                        <p:strVal val="visible"/>
                                      </p:to>
                                    </p:set>
                                    <p:animEffect filter="fade" transition="in">
                                      <p:cBhvr>
                                        <p:cTn dur="1000"/>
                                        <p:tgtEl>
                                          <p:spTgt spid="477"/>
                                        </p:tgtEl>
                                      </p:cBhvr>
                                    </p:animEffect>
                                  </p:childTnLst>
                                </p:cTn>
                              </p:par>
                              <p:par>
                                <p:cTn fill="hold" nodeType="withEffect" presetClass="entr" presetID="1" presetSubtype="0">
                                  <p:stCondLst>
                                    <p:cond delay="0"/>
                                  </p:stCondLst>
                                  <p:childTnLst>
                                    <p:set>
                                      <p:cBhvr>
                                        <p:cTn dur="1" fill="hold">
                                          <p:stCondLst>
                                            <p:cond delay="0"/>
                                          </p:stCondLst>
                                        </p:cTn>
                                        <p:tgtEl>
                                          <p:spTgt spid="47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Project Management Institute</a:t>
            </a:r>
            <a:endParaRPr/>
          </a:p>
        </p:txBody>
      </p:sp>
      <p:sp>
        <p:nvSpPr>
          <p:cNvPr id="76" name="Google Shape;76;p16"/>
          <p:cNvSpPr txBox="1"/>
          <p:nvPr>
            <p:ph idx="1" type="body"/>
          </p:nvPr>
        </p:nvSpPr>
        <p:spPr>
          <a:xfrm>
            <a:off x="311700" y="1533475"/>
            <a:ext cx="8520600" cy="2148900"/>
          </a:xfrm>
          <a:prstGeom prst="rect">
            <a:avLst/>
          </a:prstGeom>
        </p:spPr>
        <p:txBody>
          <a:bodyPr anchorCtr="0" anchor="t" bIns="91425" lIns="91425" spcFirstLastPara="1" rIns="91425" wrap="square" tIns="91425">
            <a:normAutofit/>
          </a:bodyPr>
          <a:lstStyle/>
          <a:p>
            <a:pPr indent="-173037" lvl="0" marL="227012" marR="0" rtl="0" algn="l">
              <a:lnSpc>
                <a:spcPct val="150000"/>
              </a:lnSpc>
              <a:spcBef>
                <a:spcPts val="0"/>
              </a:spcBef>
              <a:spcAft>
                <a:spcPts val="0"/>
              </a:spcAft>
              <a:buClr>
                <a:srgbClr val="000000"/>
              </a:buClr>
              <a:buSzPts val="1400"/>
              <a:buFont typeface="Arial"/>
              <a:buChar char="●"/>
            </a:pPr>
            <a:r>
              <a:rPr lang="en"/>
              <a:t>A non-profit trade association founded in the 1970.</a:t>
            </a:r>
            <a:endParaRPr/>
          </a:p>
          <a:p>
            <a:pPr indent="-173037" lvl="0" marL="227012" marR="0" rtl="0" algn="l">
              <a:lnSpc>
                <a:spcPct val="150000"/>
              </a:lnSpc>
              <a:spcBef>
                <a:spcPts val="0"/>
              </a:spcBef>
              <a:spcAft>
                <a:spcPts val="0"/>
              </a:spcAft>
              <a:buClr>
                <a:srgbClr val="000000"/>
              </a:buClr>
              <a:buSzPts val="1400"/>
              <a:buFont typeface="Arial"/>
              <a:buChar char="●"/>
            </a:pPr>
            <a:r>
              <a:rPr lang="en"/>
              <a:t>Over 2.9 million certified professionals and 500,000 members globally. </a:t>
            </a:r>
            <a:endParaRPr/>
          </a:p>
          <a:p>
            <a:pPr indent="-173037" lvl="0" marL="227012" marR="0" rtl="0" algn="l">
              <a:lnSpc>
                <a:spcPct val="150000"/>
              </a:lnSpc>
              <a:spcBef>
                <a:spcPts val="0"/>
              </a:spcBef>
              <a:spcAft>
                <a:spcPts val="0"/>
              </a:spcAft>
              <a:buClr>
                <a:srgbClr val="000000"/>
              </a:buClr>
              <a:buSzPts val="1400"/>
              <a:buFont typeface="Arial"/>
              <a:buChar char="●"/>
            </a:pPr>
            <a:r>
              <a:rPr lang="en"/>
              <a:t>Maintains ANSI </a:t>
            </a:r>
            <a:r>
              <a:rPr lang="en"/>
              <a:t>recognized standards for project management known as the</a:t>
            </a:r>
            <a:r>
              <a:rPr lang="en"/>
              <a:t> “Project Management Body of Knowledge” or “PMBOK.”</a:t>
            </a:r>
            <a:endParaRPr/>
          </a:p>
          <a:p>
            <a:pPr indent="0" lvl="0" marL="0" rtl="0" algn="l">
              <a:spcBef>
                <a:spcPts val="0"/>
              </a:spcBef>
              <a:spcAft>
                <a:spcPts val="1200"/>
              </a:spcAft>
              <a:buNone/>
            </a:pPr>
            <a:r>
              <a:t/>
            </a:r>
            <a:endParaRPr/>
          </a:p>
        </p:txBody>
      </p:sp>
      <p:pic>
        <p:nvPicPr>
          <p:cNvPr id="77" name="Google Shape;77;p16"/>
          <p:cNvPicPr preferRelativeResize="0"/>
          <p:nvPr/>
        </p:nvPicPr>
        <p:blipFill>
          <a:blip r:embed="rId3">
            <a:alphaModFix/>
          </a:blip>
          <a:stretch>
            <a:fillRect/>
          </a:stretch>
        </p:blipFill>
        <p:spPr>
          <a:xfrm>
            <a:off x="6939363" y="842338"/>
            <a:ext cx="1838325" cy="695325"/>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2" name="Shape 482"/>
        <p:cNvGrpSpPr/>
        <p:nvPr/>
      </p:nvGrpSpPr>
      <p:grpSpPr>
        <a:xfrm>
          <a:off x="0" y="0"/>
          <a:ext cx="0" cy="0"/>
          <a:chOff x="0" y="0"/>
          <a:chExt cx="0" cy="0"/>
        </a:xfrm>
      </p:grpSpPr>
      <p:sp>
        <p:nvSpPr>
          <p:cNvPr id="483" name="Google Shape;483;p52"/>
          <p:cNvSpPr txBox="1"/>
          <p:nvPr>
            <p:ph type="title"/>
          </p:nvPr>
        </p:nvSpPr>
        <p:spPr>
          <a:xfrm>
            <a:off x="311700" y="2130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sz="2700"/>
              <a:t>Execution</a:t>
            </a:r>
            <a:r>
              <a:rPr lang="en" sz="2700"/>
              <a:t> </a:t>
            </a:r>
            <a:endParaRPr sz="2700"/>
          </a:p>
        </p:txBody>
      </p:sp>
      <p:grpSp>
        <p:nvGrpSpPr>
          <p:cNvPr id="484" name="Google Shape;484;p52"/>
          <p:cNvGrpSpPr/>
          <p:nvPr/>
        </p:nvGrpSpPr>
        <p:grpSpPr>
          <a:xfrm>
            <a:off x="2423344" y="709186"/>
            <a:ext cx="2541572" cy="4179317"/>
            <a:chOff x="3259200" y="960200"/>
            <a:chExt cx="2186675" cy="3876198"/>
          </a:xfrm>
        </p:grpSpPr>
        <p:pic>
          <p:nvPicPr>
            <p:cNvPr id="485" name="Google Shape;485;p52"/>
            <p:cNvPicPr preferRelativeResize="0"/>
            <p:nvPr/>
          </p:nvPicPr>
          <p:blipFill rotWithShape="1">
            <a:blip r:embed="rId3">
              <a:alphaModFix/>
            </a:blip>
            <a:srcRect b="0" l="47147" r="32909" t="10321"/>
            <a:stretch/>
          </p:blipFill>
          <p:spPr>
            <a:xfrm>
              <a:off x="4145625" y="960200"/>
              <a:ext cx="1300250" cy="3876198"/>
            </a:xfrm>
            <a:prstGeom prst="rect">
              <a:avLst/>
            </a:prstGeom>
            <a:noFill/>
            <a:ln>
              <a:noFill/>
            </a:ln>
          </p:spPr>
        </p:pic>
        <p:pic>
          <p:nvPicPr>
            <p:cNvPr id="486" name="Google Shape;486;p52"/>
            <p:cNvPicPr preferRelativeResize="0"/>
            <p:nvPr/>
          </p:nvPicPr>
          <p:blipFill rotWithShape="1">
            <a:blip r:embed="rId3">
              <a:alphaModFix/>
            </a:blip>
            <a:srcRect b="0" l="0" r="86403" t="10321"/>
            <a:stretch/>
          </p:blipFill>
          <p:spPr>
            <a:xfrm>
              <a:off x="3259200" y="960200"/>
              <a:ext cx="886425" cy="3876198"/>
            </a:xfrm>
            <a:prstGeom prst="rect">
              <a:avLst/>
            </a:prstGeom>
            <a:noFill/>
            <a:ln>
              <a:noFill/>
            </a:ln>
          </p:spPr>
        </p:pic>
      </p:grpSp>
      <p:sp>
        <p:nvSpPr>
          <p:cNvPr id="487" name="Google Shape;487;p52"/>
          <p:cNvSpPr/>
          <p:nvPr/>
        </p:nvSpPr>
        <p:spPr>
          <a:xfrm>
            <a:off x="6486100" y="213075"/>
            <a:ext cx="1645500" cy="819000"/>
          </a:xfrm>
          <a:prstGeom prst="wedgeRectCallout">
            <a:avLst>
              <a:gd fmla="val -150161" name="adj1"/>
              <a:gd fmla="val 247692" name="adj2"/>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285750" lvl="0" marL="457200" rtl="0" algn="l">
              <a:spcBef>
                <a:spcPts val="0"/>
              </a:spcBef>
              <a:spcAft>
                <a:spcPts val="0"/>
              </a:spcAft>
              <a:buSzPts val="900"/>
              <a:buChar char="●"/>
            </a:pPr>
            <a:r>
              <a:rPr lang="en" sz="900"/>
              <a:t>Specs/Automation</a:t>
            </a:r>
            <a:endParaRPr sz="900"/>
          </a:p>
          <a:p>
            <a:pPr indent="-285750" lvl="0" marL="457200" rtl="0" algn="l">
              <a:spcBef>
                <a:spcPts val="0"/>
              </a:spcBef>
              <a:spcAft>
                <a:spcPts val="0"/>
              </a:spcAft>
              <a:buSzPts val="900"/>
              <a:buChar char="●"/>
            </a:pPr>
            <a:r>
              <a:rPr lang="en" sz="900"/>
              <a:t>Special Testing Activities</a:t>
            </a:r>
            <a:endParaRPr sz="900"/>
          </a:p>
          <a:p>
            <a:pPr indent="-285750" lvl="0" marL="457200" rtl="0" algn="l">
              <a:spcBef>
                <a:spcPts val="0"/>
              </a:spcBef>
              <a:spcAft>
                <a:spcPts val="0"/>
              </a:spcAft>
              <a:buSzPts val="900"/>
              <a:buChar char="●"/>
            </a:pPr>
            <a:r>
              <a:rPr lang="en" sz="900"/>
              <a:t>Retros/Feedbacks</a:t>
            </a:r>
            <a:endParaRPr sz="900"/>
          </a:p>
        </p:txBody>
      </p:sp>
      <p:sp>
        <p:nvSpPr>
          <p:cNvPr id="488" name="Google Shape;488;p52"/>
          <p:cNvSpPr/>
          <p:nvPr/>
        </p:nvSpPr>
        <p:spPr>
          <a:xfrm>
            <a:off x="6578550" y="1795350"/>
            <a:ext cx="2118000" cy="776400"/>
          </a:xfrm>
          <a:prstGeom prst="wedgeRectCallout">
            <a:avLst>
              <a:gd fmla="val -132181" name="adj1"/>
              <a:gd fmla="val 101552" name="adj2"/>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285750" lvl="0" marL="457200" rtl="0" algn="l">
              <a:spcBef>
                <a:spcPts val="0"/>
              </a:spcBef>
              <a:spcAft>
                <a:spcPts val="0"/>
              </a:spcAft>
              <a:buSzPts val="900"/>
              <a:buChar char="●"/>
            </a:pPr>
            <a:r>
              <a:rPr lang="en" sz="900"/>
              <a:t>Onboard Contractors</a:t>
            </a:r>
            <a:endParaRPr sz="900"/>
          </a:p>
          <a:p>
            <a:pPr indent="-285750" lvl="0" marL="457200" rtl="0" algn="l">
              <a:spcBef>
                <a:spcPts val="0"/>
              </a:spcBef>
              <a:spcAft>
                <a:spcPts val="0"/>
              </a:spcAft>
              <a:buSzPts val="900"/>
              <a:buChar char="●"/>
            </a:pPr>
            <a:r>
              <a:rPr lang="en" sz="900"/>
              <a:t>Forming, Storming, Norming, Performing</a:t>
            </a:r>
            <a:endParaRPr sz="900"/>
          </a:p>
          <a:p>
            <a:pPr indent="-285750" lvl="0" marL="457200" rtl="0" algn="l">
              <a:spcBef>
                <a:spcPts val="0"/>
              </a:spcBef>
              <a:spcAft>
                <a:spcPts val="0"/>
              </a:spcAft>
              <a:buSzPts val="900"/>
              <a:buChar char="●"/>
            </a:pPr>
            <a:r>
              <a:rPr lang="en" sz="900"/>
              <a:t>Stand ups, kick offs, off sites</a:t>
            </a:r>
            <a:endParaRPr sz="900"/>
          </a:p>
          <a:p>
            <a:pPr indent="-285750" lvl="0" marL="457200" rtl="0" algn="l">
              <a:spcBef>
                <a:spcPts val="0"/>
              </a:spcBef>
              <a:spcAft>
                <a:spcPts val="0"/>
              </a:spcAft>
              <a:buSzPts val="900"/>
              <a:buChar char="●"/>
            </a:pPr>
            <a:r>
              <a:rPr lang="en" sz="900"/>
              <a:t>Conflicts</a:t>
            </a:r>
            <a:endParaRPr sz="900"/>
          </a:p>
        </p:txBody>
      </p:sp>
      <p:sp>
        <p:nvSpPr>
          <p:cNvPr id="489" name="Google Shape;489;p52"/>
          <p:cNvSpPr/>
          <p:nvPr/>
        </p:nvSpPr>
        <p:spPr>
          <a:xfrm>
            <a:off x="6562300" y="2861375"/>
            <a:ext cx="2118000" cy="776400"/>
          </a:xfrm>
          <a:prstGeom prst="wedgeRectCallout">
            <a:avLst>
              <a:gd fmla="val -136596" name="adj1"/>
              <a:gd fmla="val 17536" name="adj2"/>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285750" lvl="0" marL="457200" rtl="0" algn="l">
              <a:spcBef>
                <a:spcPts val="0"/>
              </a:spcBef>
              <a:spcAft>
                <a:spcPts val="0"/>
              </a:spcAft>
              <a:buSzPts val="900"/>
              <a:buChar char="●"/>
            </a:pPr>
            <a:r>
              <a:rPr lang="en" sz="900"/>
              <a:t>Execute Comm Plan</a:t>
            </a:r>
            <a:endParaRPr sz="900"/>
          </a:p>
          <a:p>
            <a:pPr indent="-285750" lvl="0" marL="457200" rtl="0" algn="l">
              <a:spcBef>
                <a:spcPts val="0"/>
              </a:spcBef>
              <a:spcAft>
                <a:spcPts val="0"/>
              </a:spcAft>
              <a:buSzPts val="900"/>
              <a:buChar char="●"/>
            </a:pPr>
            <a:r>
              <a:rPr lang="en" sz="900"/>
              <a:t>Revise Plan</a:t>
            </a:r>
            <a:endParaRPr sz="900"/>
          </a:p>
          <a:p>
            <a:pPr indent="-285750" lvl="0" marL="457200" rtl="0" algn="l">
              <a:spcBef>
                <a:spcPts val="0"/>
              </a:spcBef>
              <a:spcAft>
                <a:spcPts val="0"/>
              </a:spcAft>
              <a:buSzPts val="900"/>
              <a:buChar char="●"/>
            </a:pPr>
            <a:r>
              <a:rPr lang="en" sz="900"/>
              <a:t>Hold Meetings</a:t>
            </a:r>
            <a:endParaRPr sz="900"/>
          </a:p>
        </p:txBody>
      </p:sp>
      <p:cxnSp>
        <p:nvCxnSpPr>
          <p:cNvPr id="490" name="Google Shape;490;p52"/>
          <p:cNvCxnSpPr/>
          <p:nvPr/>
        </p:nvCxnSpPr>
        <p:spPr>
          <a:xfrm flipH="1">
            <a:off x="4880050" y="3579925"/>
            <a:ext cx="1790100" cy="920400"/>
          </a:xfrm>
          <a:prstGeom prst="straightConnector1">
            <a:avLst/>
          </a:prstGeom>
          <a:noFill/>
          <a:ln cap="flat" cmpd="sng" w="19050">
            <a:solidFill>
              <a:schemeClr val="dk2"/>
            </a:solidFill>
            <a:prstDash val="solid"/>
            <a:round/>
            <a:headEnd len="med" w="med" type="none"/>
            <a:tailEnd len="med" w="med" type="triangle"/>
          </a:ln>
        </p:spPr>
      </p:cxnSp>
      <p:sp>
        <p:nvSpPr>
          <p:cNvPr id="491" name="Google Shape;491;p52"/>
          <p:cNvSpPr/>
          <p:nvPr/>
        </p:nvSpPr>
        <p:spPr>
          <a:xfrm>
            <a:off x="6578550" y="4031875"/>
            <a:ext cx="2118000" cy="776400"/>
          </a:xfrm>
          <a:prstGeom prst="wedgeRectCallout">
            <a:avLst>
              <a:gd fmla="val -138160" name="adj1"/>
              <a:gd fmla="val -23387" name="adj2"/>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285750" lvl="0" marL="457200" rtl="0" algn="l">
              <a:spcBef>
                <a:spcPts val="0"/>
              </a:spcBef>
              <a:spcAft>
                <a:spcPts val="0"/>
              </a:spcAft>
              <a:buSzPts val="900"/>
              <a:buChar char="●"/>
            </a:pPr>
            <a:r>
              <a:rPr lang="en" sz="900"/>
              <a:t>Legal</a:t>
            </a:r>
            <a:endParaRPr sz="900"/>
          </a:p>
          <a:p>
            <a:pPr indent="-285750" lvl="0" marL="457200" rtl="0" algn="l">
              <a:spcBef>
                <a:spcPts val="0"/>
              </a:spcBef>
              <a:spcAft>
                <a:spcPts val="0"/>
              </a:spcAft>
              <a:buSzPts val="900"/>
              <a:buChar char="●"/>
            </a:pPr>
            <a:r>
              <a:rPr lang="en" sz="900"/>
              <a:t>Finance</a:t>
            </a:r>
            <a:endParaRPr sz="900"/>
          </a:p>
          <a:p>
            <a:pPr indent="-285750" lvl="0" marL="457200" rtl="0" algn="l">
              <a:spcBef>
                <a:spcPts val="0"/>
              </a:spcBef>
              <a:spcAft>
                <a:spcPts val="0"/>
              </a:spcAft>
              <a:buSzPts val="900"/>
              <a:buChar char="●"/>
            </a:pPr>
            <a:r>
              <a:rPr lang="en" sz="900"/>
              <a:t>Budgets</a:t>
            </a:r>
            <a:endParaRPr sz="900"/>
          </a:p>
          <a:p>
            <a:pPr indent="-285750" lvl="0" marL="457200" rtl="0" algn="l">
              <a:spcBef>
                <a:spcPts val="0"/>
              </a:spcBef>
              <a:spcAft>
                <a:spcPts val="0"/>
              </a:spcAft>
              <a:buSzPts val="900"/>
              <a:buChar char="●"/>
            </a:pPr>
            <a:r>
              <a:rPr lang="en" sz="900"/>
              <a:t>Invoices</a:t>
            </a:r>
            <a:endParaRPr sz="9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7"/>
                                        </p:tgtEl>
                                        <p:attrNameLst>
                                          <p:attrName>style.visibility</p:attrName>
                                        </p:attrNameLst>
                                      </p:cBhvr>
                                      <p:to>
                                        <p:strVal val="visible"/>
                                      </p:to>
                                    </p:set>
                                    <p:animEffect filter="fade" transition="in">
                                      <p:cBhvr>
                                        <p:cTn dur="1000"/>
                                        <p:tgtEl>
                                          <p:spTgt spid="48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8"/>
                                        </p:tgtEl>
                                        <p:attrNameLst>
                                          <p:attrName>style.visibility</p:attrName>
                                        </p:attrNameLst>
                                      </p:cBhvr>
                                      <p:to>
                                        <p:strVal val="visible"/>
                                      </p:to>
                                    </p:set>
                                    <p:animEffect filter="fade" transition="in">
                                      <p:cBhvr>
                                        <p:cTn dur="1000"/>
                                        <p:tgtEl>
                                          <p:spTgt spid="48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9"/>
                                        </p:tgtEl>
                                        <p:attrNameLst>
                                          <p:attrName>style.visibility</p:attrName>
                                        </p:attrNameLst>
                                      </p:cBhvr>
                                      <p:to>
                                        <p:strVal val="visible"/>
                                      </p:to>
                                    </p:set>
                                    <p:animEffect filter="fade" transition="in">
                                      <p:cBhvr>
                                        <p:cTn dur="1000"/>
                                        <p:tgtEl>
                                          <p:spTgt spid="48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0"/>
                                        </p:tgtEl>
                                        <p:attrNameLst>
                                          <p:attrName>style.visibility</p:attrName>
                                        </p:attrNameLst>
                                      </p:cBhvr>
                                      <p:to>
                                        <p:strVal val="visible"/>
                                      </p:to>
                                    </p:set>
                                    <p:animEffect filter="fade" transition="in">
                                      <p:cBhvr>
                                        <p:cTn dur="1000"/>
                                        <p:tgtEl>
                                          <p:spTgt spid="49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1"/>
                                        </p:tgtEl>
                                        <p:attrNameLst>
                                          <p:attrName>style.visibility</p:attrName>
                                        </p:attrNameLst>
                                      </p:cBhvr>
                                      <p:to>
                                        <p:strVal val="visible"/>
                                      </p:to>
                                    </p:set>
                                    <p:animEffect filter="fade" transition="in">
                                      <p:cBhvr>
                                        <p:cTn dur="1000"/>
                                        <p:tgtEl>
                                          <p:spTgt spid="49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5" name="Shape 495"/>
        <p:cNvGrpSpPr/>
        <p:nvPr/>
      </p:nvGrpSpPr>
      <p:grpSpPr>
        <a:xfrm>
          <a:off x="0" y="0"/>
          <a:ext cx="0" cy="0"/>
          <a:chOff x="0" y="0"/>
          <a:chExt cx="0" cy="0"/>
        </a:xfrm>
      </p:grpSpPr>
      <p:sp>
        <p:nvSpPr>
          <p:cNvPr id="496" name="Google Shape;496;p53"/>
          <p:cNvSpPr txBox="1"/>
          <p:nvPr>
            <p:ph type="title"/>
          </p:nvPr>
        </p:nvSpPr>
        <p:spPr>
          <a:xfrm>
            <a:off x="311700" y="2130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sz="2700"/>
              <a:t>Monitor &amp; Control</a:t>
            </a:r>
            <a:r>
              <a:rPr lang="en" sz="2700"/>
              <a:t> </a:t>
            </a:r>
            <a:endParaRPr sz="2700"/>
          </a:p>
        </p:txBody>
      </p:sp>
      <p:grpSp>
        <p:nvGrpSpPr>
          <p:cNvPr id="497" name="Google Shape;497;p53"/>
          <p:cNvGrpSpPr/>
          <p:nvPr/>
        </p:nvGrpSpPr>
        <p:grpSpPr>
          <a:xfrm>
            <a:off x="-91256" y="709175"/>
            <a:ext cx="2545475" cy="4179328"/>
            <a:chOff x="2423344" y="709175"/>
            <a:chExt cx="2545475" cy="4179328"/>
          </a:xfrm>
        </p:grpSpPr>
        <p:pic>
          <p:nvPicPr>
            <p:cNvPr id="498" name="Google Shape;498;p53"/>
            <p:cNvPicPr preferRelativeResize="0"/>
            <p:nvPr/>
          </p:nvPicPr>
          <p:blipFill rotWithShape="1">
            <a:blip r:embed="rId3">
              <a:alphaModFix/>
            </a:blip>
            <a:srcRect b="0" l="66974" r="12747" t="10321"/>
            <a:stretch/>
          </p:blipFill>
          <p:spPr>
            <a:xfrm>
              <a:off x="3432172" y="709175"/>
              <a:ext cx="1536647" cy="4179325"/>
            </a:xfrm>
            <a:prstGeom prst="rect">
              <a:avLst/>
            </a:prstGeom>
            <a:noFill/>
            <a:ln>
              <a:noFill/>
            </a:ln>
          </p:spPr>
        </p:pic>
        <p:pic>
          <p:nvPicPr>
            <p:cNvPr id="499" name="Google Shape;499;p53"/>
            <p:cNvPicPr preferRelativeResize="0"/>
            <p:nvPr/>
          </p:nvPicPr>
          <p:blipFill rotWithShape="1">
            <a:blip r:embed="rId3">
              <a:alphaModFix/>
            </a:blip>
            <a:srcRect b="0" l="0" r="86403" t="10321"/>
            <a:stretch/>
          </p:blipFill>
          <p:spPr>
            <a:xfrm>
              <a:off x="2423344" y="709186"/>
              <a:ext cx="1030291" cy="4179317"/>
            </a:xfrm>
            <a:prstGeom prst="rect">
              <a:avLst/>
            </a:prstGeom>
            <a:noFill/>
            <a:ln>
              <a:noFill/>
            </a:ln>
          </p:spPr>
        </p:pic>
      </p:grpSp>
      <p:sp>
        <p:nvSpPr>
          <p:cNvPr id="500" name="Google Shape;500;p53"/>
          <p:cNvSpPr txBox="1"/>
          <p:nvPr/>
        </p:nvSpPr>
        <p:spPr>
          <a:xfrm>
            <a:off x="3250650" y="1021625"/>
            <a:ext cx="4407300" cy="32016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Char char="●"/>
            </a:pPr>
            <a:r>
              <a:rPr lang="en"/>
              <a:t>Scope Monitoring - Escalations</a:t>
            </a:r>
            <a:endParaRPr/>
          </a:p>
          <a:p>
            <a:pPr indent="-317500" lvl="0" marL="457200" rtl="0" algn="l">
              <a:spcBef>
                <a:spcPts val="0"/>
              </a:spcBef>
              <a:spcAft>
                <a:spcPts val="0"/>
              </a:spcAft>
              <a:buSzPts val="1400"/>
              <a:buChar char="●"/>
            </a:pPr>
            <a:r>
              <a:rPr lang="en"/>
              <a:t>Budget Tracking &amp; Forecasting</a:t>
            </a:r>
            <a:endParaRPr/>
          </a:p>
          <a:p>
            <a:pPr indent="-317500" lvl="0" marL="457200" rtl="0" algn="l">
              <a:spcBef>
                <a:spcPts val="0"/>
              </a:spcBef>
              <a:spcAft>
                <a:spcPts val="0"/>
              </a:spcAft>
              <a:buSzPts val="1400"/>
              <a:buChar char="●"/>
            </a:pPr>
            <a:r>
              <a:rPr lang="en"/>
              <a:t>Definition of Done is being followed</a:t>
            </a:r>
            <a:endParaRPr/>
          </a:p>
          <a:p>
            <a:pPr indent="-317500" lvl="0" marL="457200" rtl="0" algn="l">
              <a:spcBef>
                <a:spcPts val="0"/>
              </a:spcBef>
              <a:spcAft>
                <a:spcPts val="0"/>
              </a:spcAft>
              <a:buSzPts val="1400"/>
              <a:buChar char="●"/>
            </a:pPr>
            <a:r>
              <a:rPr lang="en"/>
              <a:t>Acceptance Criteria is being met</a:t>
            </a:r>
            <a:endParaRPr/>
          </a:p>
          <a:p>
            <a:pPr indent="-317500" lvl="0" marL="457200" rtl="0" algn="l">
              <a:spcBef>
                <a:spcPts val="0"/>
              </a:spcBef>
              <a:spcAft>
                <a:spcPts val="0"/>
              </a:spcAft>
              <a:buSzPts val="1400"/>
              <a:buChar char="●"/>
            </a:pPr>
            <a:r>
              <a:rPr lang="en"/>
              <a:t>Retros are held to improve process</a:t>
            </a:r>
            <a:endParaRPr/>
          </a:p>
          <a:p>
            <a:pPr indent="-317500" lvl="0" marL="457200" rtl="0" algn="l">
              <a:spcBef>
                <a:spcPts val="0"/>
              </a:spcBef>
              <a:spcAft>
                <a:spcPts val="0"/>
              </a:spcAft>
              <a:buSzPts val="1400"/>
              <a:buChar char="●"/>
            </a:pPr>
            <a:r>
              <a:rPr lang="en"/>
              <a:t>Refinement of backlog</a:t>
            </a:r>
            <a:endParaRPr/>
          </a:p>
          <a:p>
            <a:pPr indent="-317500" lvl="0" marL="457200" rtl="0" algn="l">
              <a:spcBef>
                <a:spcPts val="0"/>
              </a:spcBef>
              <a:spcAft>
                <a:spcPts val="0"/>
              </a:spcAft>
              <a:buSzPts val="1400"/>
              <a:buChar char="●"/>
            </a:pPr>
            <a:r>
              <a:rPr lang="en"/>
              <a:t>Status reporting</a:t>
            </a:r>
            <a:endParaRPr/>
          </a:p>
          <a:p>
            <a:pPr indent="-317500" lvl="0" marL="457200" rtl="0" algn="l">
              <a:spcBef>
                <a:spcPts val="0"/>
              </a:spcBef>
              <a:spcAft>
                <a:spcPts val="0"/>
              </a:spcAft>
              <a:buSzPts val="1400"/>
              <a:buChar char="●"/>
            </a:pPr>
            <a:r>
              <a:rPr lang="en"/>
              <a:t>Burn down analysis</a:t>
            </a:r>
            <a:endParaRPr/>
          </a:p>
          <a:p>
            <a:pPr indent="-317500" lvl="0" marL="457200" rtl="0" algn="l">
              <a:spcBef>
                <a:spcPts val="0"/>
              </a:spcBef>
              <a:spcAft>
                <a:spcPts val="0"/>
              </a:spcAft>
              <a:buSzPts val="1400"/>
              <a:buChar char="●"/>
            </a:pPr>
            <a:r>
              <a:rPr lang="en"/>
              <a:t>Issue tracking (DAIR)</a:t>
            </a:r>
            <a:endParaRPr/>
          </a:p>
          <a:p>
            <a:pPr indent="-317500" lvl="0" marL="457200" rtl="0" algn="l">
              <a:spcBef>
                <a:spcPts val="0"/>
              </a:spcBef>
              <a:spcAft>
                <a:spcPts val="0"/>
              </a:spcAft>
              <a:buSzPts val="1400"/>
              <a:buChar char="●"/>
            </a:pPr>
            <a:r>
              <a:rPr lang="en"/>
              <a:t>Team health, communications</a:t>
            </a:r>
            <a:endParaRPr/>
          </a:p>
          <a:p>
            <a:pPr indent="-317500" lvl="0" marL="457200" rtl="0" algn="l">
              <a:spcBef>
                <a:spcPts val="0"/>
              </a:spcBef>
              <a:spcAft>
                <a:spcPts val="0"/>
              </a:spcAft>
              <a:buSzPts val="1400"/>
              <a:buChar char="●"/>
            </a:pPr>
            <a:r>
              <a:rPr lang="en"/>
              <a:t>Stakeholder development</a:t>
            </a:r>
            <a:endParaRPr/>
          </a:p>
          <a:p>
            <a:pPr indent="-317500" lvl="0" marL="457200" rtl="0" algn="l">
              <a:spcBef>
                <a:spcPts val="0"/>
              </a:spcBef>
              <a:spcAft>
                <a:spcPts val="0"/>
              </a:spcAft>
              <a:buSzPts val="1400"/>
              <a:buChar char="●"/>
            </a:pPr>
            <a:r>
              <a:rPr lang="en"/>
              <a:t>Measurements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PROGRESSIVE ELABORATION/RETRO</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0">
                                            <p:txEl>
                                              <p:pRg end="0" st="0"/>
                                            </p:txEl>
                                          </p:spTgt>
                                        </p:tgtEl>
                                        <p:attrNameLst>
                                          <p:attrName>style.visibility</p:attrName>
                                        </p:attrNameLst>
                                      </p:cBhvr>
                                      <p:to>
                                        <p:strVal val="visible"/>
                                      </p:to>
                                    </p:set>
                                    <p:animEffect filter="fade" transition="in">
                                      <p:cBhvr>
                                        <p:cTn dur="1000"/>
                                        <p:tgtEl>
                                          <p:spTgt spid="50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0">
                                            <p:txEl>
                                              <p:pRg end="1" st="1"/>
                                            </p:txEl>
                                          </p:spTgt>
                                        </p:tgtEl>
                                        <p:attrNameLst>
                                          <p:attrName>style.visibility</p:attrName>
                                        </p:attrNameLst>
                                      </p:cBhvr>
                                      <p:to>
                                        <p:strVal val="visible"/>
                                      </p:to>
                                    </p:set>
                                    <p:animEffect filter="fade" transition="in">
                                      <p:cBhvr>
                                        <p:cTn dur="1000"/>
                                        <p:tgtEl>
                                          <p:spTgt spid="50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0">
                                            <p:txEl>
                                              <p:pRg end="2" st="2"/>
                                            </p:txEl>
                                          </p:spTgt>
                                        </p:tgtEl>
                                        <p:attrNameLst>
                                          <p:attrName>style.visibility</p:attrName>
                                        </p:attrNameLst>
                                      </p:cBhvr>
                                      <p:to>
                                        <p:strVal val="visible"/>
                                      </p:to>
                                    </p:set>
                                    <p:animEffect filter="fade" transition="in">
                                      <p:cBhvr>
                                        <p:cTn dur="1000"/>
                                        <p:tgtEl>
                                          <p:spTgt spid="50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0">
                                            <p:txEl>
                                              <p:pRg end="3" st="3"/>
                                            </p:txEl>
                                          </p:spTgt>
                                        </p:tgtEl>
                                        <p:attrNameLst>
                                          <p:attrName>style.visibility</p:attrName>
                                        </p:attrNameLst>
                                      </p:cBhvr>
                                      <p:to>
                                        <p:strVal val="visible"/>
                                      </p:to>
                                    </p:set>
                                    <p:animEffect filter="fade" transition="in">
                                      <p:cBhvr>
                                        <p:cTn dur="1000"/>
                                        <p:tgtEl>
                                          <p:spTgt spid="500">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0">
                                            <p:txEl>
                                              <p:pRg end="4" st="4"/>
                                            </p:txEl>
                                          </p:spTgt>
                                        </p:tgtEl>
                                        <p:attrNameLst>
                                          <p:attrName>style.visibility</p:attrName>
                                        </p:attrNameLst>
                                      </p:cBhvr>
                                      <p:to>
                                        <p:strVal val="visible"/>
                                      </p:to>
                                    </p:set>
                                    <p:animEffect filter="fade" transition="in">
                                      <p:cBhvr>
                                        <p:cTn dur="1000"/>
                                        <p:tgtEl>
                                          <p:spTgt spid="500">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0">
                                            <p:txEl>
                                              <p:pRg end="5" st="5"/>
                                            </p:txEl>
                                          </p:spTgt>
                                        </p:tgtEl>
                                        <p:attrNameLst>
                                          <p:attrName>style.visibility</p:attrName>
                                        </p:attrNameLst>
                                      </p:cBhvr>
                                      <p:to>
                                        <p:strVal val="visible"/>
                                      </p:to>
                                    </p:set>
                                    <p:animEffect filter="fade" transition="in">
                                      <p:cBhvr>
                                        <p:cTn dur="1000"/>
                                        <p:tgtEl>
                                          <p:spTgt spid="500">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0">
                                            <p:txEl>
                                              <p:pRg end="6" st="6"/>
                                            </p:txEl>
                                          </p:spTgt>
                                        </p:tgtEl>
                                        <p:attrNameLst>
                                          <p:attrName>style.visibility</p:attrName>
                                        </p:attrNameLst>
                                      </p:cBhvr>
                                      <p:to>
                                        <p:strVal val="visible"/>
                                      </p:to>
                                    </p:set>
                                    <p:animEffect filter="fade" transition="in">
                                      <p:cBhvr>
                                        <p:cTn dur="1000"/>
                                        <p:tgtEl>
                                          <p:spTgt spid="500">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0">
                                            <p:txEl>
                                              <p:pRg end="7" st="7"/>
                                            </p:txEl>
                                          </p:spTgt>
                                        </p:tgtEl>
                                        <p:attrNameLst>
                                          <p:attrName>style.visibility</p:attrName>
                                        </p:attrNameLst>
                                      </p:cBhvr>
                                      <p:to>
                                        <p:strVal val="visible"/>
                                      </p:to>
                                    </p:set>
                                    <p:animEffect filter="fade" transition="in">
                                      <p:cBhvr>
                                        <p:cTn dur="1000"/>
                                        <p:tgtEl>
                                          <p:spTgt spid="500">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0">
                                            <p:txEl>
                                              <p:pRg end="8" st="8"/>
                                            </p:txEl>
                                          </p:spTgt>
                                        </p:tgtEl>
                                        <p:attrNameLst>
                                          <p:attrName>style.visibility</p:attrName>
                                        </p:attrNameLst>
                                      </p:cBhvr>
                                      <p:to>
                                        <p:strVal val="visible"/>
                                      </p:to>
                                    </p:set>
                                    <p:animEffect filter="fade" transition="in">
                                      <p:cBhvr>
                                        <p:cTn dur="1000"/>
                                        <p:tgtEl>
                                          <p:spTgt spid="500">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0">
                                            <p:txEl>
                                              <p:pRg end="9" st="9"/>
                                            </p:txEl>
                                          </p:spTgt>
                                        </p:tgtEl>
                                        <p:attrNameLst>
                                          <p:attrName>style.visibility</p:attrName>
                                        </p:attrNameLst>
                                      </p:cBhvr>
                                      <p:to>
                                        <p:strVal val="visible"/>
                                      </p:to>
                                    </p:set>
                                    <p:animEffect filter="fade" transition="in">
                                      <p:cBhvr>
                                        <p:cTn dur="1000"/>
                                        <p:tgtEl>
                                          <p:spTgt spid="500">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0">
                                            <p:txEl>
                                              <p:pRg end="10" st="10"/>
                                            </p:txEl>
                                          </p:spTgt>
                                        </p:tgtEl>
                                        <p:attrNameLst>
                                          <p:attrName>style.visibility</p:attrName>
                                        </p:attrNameLst>
                                      </p:cBhvr>
                                      <p:to>
                                        <p:strVal val="visible"/>
                                      </p:to>
                                    </p:set>
                                    <p:animEffect filter="fade" transition="in">
                                      <p:cBhvr>
                                        <p:cTn dur="1000"/>
                                        <p:tgtEl>
                                          <p:spTgt spid="500">
                                            <p:txEl>
                                              <p:pRg end="10" st="1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0">
                                            <p:txEl>
                                              <p:pRg end="11" st="11"/>
                                            </p:txEl>
                                          </p:spTgt>
                                        </p:tgtEl>
                                        <p:attrNameLst>
                                          <p:attrName>style.visibility</p:attrName>
                                        </p:attrNameLst>
                                      </p:cBhvr>
                                      <p:to>
                                        <p:strVal val="visible"/>
                                      </p:to>
                                    </p:set>
                                    <p:animEffect filter="fade" transition="in">
                                      <p:cBhvr>
                                        <p:cTn dur="1000"/>
                                        <p:tgtEl>
                                          <p:spTgt spid="500">
                                            <p:txEl>
                                              <p:pRg end="11" st="1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0">
                                            <p:txEl>
                                              <p:pRg end="12" st="12"/>
                                            </p:txEl>
                                          </p:spTgt>
                                        </p:tgtEl>
                                        <p:attrNameLst>
                                          <p:attrName>style.visibility</p:attrName>
                                        </p:attrNameLst>
                                      </p:cBhvr>
                                      <p:to>
                                        <p:strVal val="visible"/>
                                      </p:to>
                                    </p:set>
                                    <p:animEffect filter="fade" transition="in">
                                      <p:cBhvr>
                                        <p:cTn dur="1000"/>
                                        <p:tgtEl>
                                          <p:spTgt spid="500">
                                            <p:txEl>
                                              <p:pRg end="12" st="1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0">
                                            <p:txEl>
                                              <p:pRg end="13" st="13"/>
                                            </p:txEl>
                                          </p:spTgt>
                                        </p:tgtEl>
                                        <p:attrNameLst>
                                          <p:attrName>style.visibility</p:attrName>
                                        </p:attrNameLst>
                                      </p:cBhvr>
                                      <p:to>
                                        <p:strVal val="visible"/>
                                      </p:to>
                                    </p:set>
                                    <p:animEffect filter="fade" transition="in">
                                      <p:cBhvr>
                                        <p:cTn dur="1000"/>
                                        <p:tgtEl>
                                          <p:spTgt spid="500">
                                            <p:txEl>
                                              <p:pRg end="13" st="1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4" name="Shape 504"/>
        <p:cNvGrpSpPr/>
        <p:nvPr/>
      </p:nvGrpSpPr>
      <p:grpSpPr>
        <a:xfrm>
          <a:off x="0" y="0"/>
          <a:ext cx="0" cy="0"/>
          <a:chOff x="0" y="0"/>
          <a:chExt cx="0" cy="0"/>
        </a:xfrm>
      </p:grpSpPr>
      <p:sp>
        <p:nvSpPr>
          <p:cNvPr id="505" name="Google Shape;505;p54"/>
          <p:cNvSpPr txBox="1"/>
          <p:nvPr>
            <p:ph type="title"/>
          </p:nvPr>
        </p:nvSpPr>
        <p:spPr>
          <a:xfrm>
            <a:off x="311700" y="1999050"/>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sz="2700"/>
              <a:t>Questions?</a:t>
            </a:r>
            <a:endParaRPr sz="2700"/>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9" name="Shape 509"/>
        <p:cNvGrpSpPr/>
        <p:nvPr/>
      </p:nvGrpSpPr>
      <p:grpSpPr>
        <a:xfrm>
          <a:off x="0" y="0"/>
          <a:ext cx="0" cy="0"/>
          <a:chOff x="0" y="0"/>
          <a:chExt cx="0" cy="0"/>
        </a:xfrm>
      </p:grpSpPr>
      <p:sp>
        <p:nvSpPr>
          <p:cNvPr id="510" name="Google Shape;510;p55"/>
          <p:cNvSpPr txBox="1"/>
          <p:nvPr>
            <p:ph type="title"/>
          </p:nvPr>
        </p:nvSpPr>
        <p:spPr>
          <a:xfrm>
            <a:off x="317925" y="1938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sz="2700"/>
              <a:t>Appendix</a:t>
            </a:r>
            <a:endParaRPr sz="2700"/>
          </a:p>
        </p:txBody>
      </p:sp>
      <p:sp>
        <p:nvSpPr>
          <p:cNvPr id="511" name="Google Shape;511;p55"/>
          <p:cNvSpPr txBox="1"/>
          <p:nvPr/>
        </p:nvSpPr>
        <p:spPr>
          <a:xfrm>
            <a:off x="544025" y="1508425"/>
            <a:ext cx="4747800" cy="2339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Proxima Nova"/>
                <a:ea typeface="Proxima Nova"/>
                <a:cs typeface="Proxima Nova"/>
                <a:sym typeface="Proxima Nova"/>
              </a:rPr>
              <a:t>Additional References</a:t>
            </a:r>
            <a:endParaRPr>
              <a:latin typeface="Proxima Nova"/>
              <a:ea typeface="Proxima Nova"/>
              <a:cs typeface="Proxima Nova"/>
              <a:sym typeface="Proxima Nova"/>
            </a:endParaRPr>
          </a:p>
          <a:p>
            <a:pPr indent="0" lvl="0" marL="0" rtl="0" algn="l">
              <a:spcBef>
                <a:spcPts val="0"/>
              </a:spcBef>
              <a:spcAft>
                <a:spcPts val="0"/>
              </a:spcAft>
              <a:buNone/>
            </a:pPr>
            <a:r>
              <a:rPr lang="en">
                <a:latin typeface="Proxima Nova"/>
                <a:ea typeface="Proxima Nova"/>
                <a:cs typeface="Proxima Nova"/>
                <a:sym typeface="Proxima Nova"/>
              </a:rPr>
              <a:t>Example Charter</a:t>
            </a:r>
            <a:endParaRPr>
              <a:latin typeface="Proxima Nova"/>
              <a:ea typeface="Proxima Nova"/>
              <a:cs typeface="Proxima Nova"/>
              <a:sym typeface="Proxima Nova"/>
            </a:endParaRPr>
          </a:p>
          <a:p>
            <a:pPr indent="0" lvl="0" marL="0" rtl="0" algn="l">
              <a:spcBef>
                <a:spcPts val="0"/>
              </a:spcBef>
              <a:spcAft>
                <a:spcPts val="0"/>
              </a:spcAft>
              <a:buNone/>
            </a:pPr>
            <a:r>
              <a:rPr lang="en">
                <a:latin typeface="Proxima Nova"/>
                <a:ea typeface="Proxima Nova"/>
                <a:cs typeface="Proxima Nova"/>
                <a:sym typeface="Proxima Nova"/>
              </a:rPr>
              <a:t>Example Project Management Plan</a:t>
            </a:r>
            <a:endParaRPr>
              <a:latin typeface="Proxima Nova"/>
              <a:ea typeface="Proxima Nova"/>
              <a:cs typeface="Proxima Nova"/>
              <a:sym typeface="Proxima Nova"/>
            </a:endParaRPr>
          </a:p>
          <a:p>
            <a:pPr indent="0" lvl="0" marL="0" rtl="0" algn="l">
              <a:spcBef>
                <a:spcPts val="0"/>
              </a:spcBef>
              <a:spcAft>
                <a:spcPts val="0"/>
              </a:spcAft>
              <a:buNone/>
            </a:pPr>
            <a:r>
              <a:rPr lang="en">
                <a:latin typeface="Proxima Nova"/>
                <a:ea typeface="Proxima Nova"/>
                <a:cs typeface="Proxima Nova"/>
                <a:sym typeface="Proxima Nova"/>
              </a:rPr>
              <a:t>SDLC template</a:t>
            </a:r>
            <a:endParaRPr>
              <a:latin typeface="Proxima Nova"/>
              <a:ea typeface="Proxima Nova"/>
              <a:cs typeface="Proxima Nova"/>
              <a:sym typeface="Proxima Nova"/>
            </a:endParaRPr>
          </a:p>
          <a:p>
            <a:pPr indent="0" lvl="0" marL="0" rtl="0" algn="l">
              <a:spcBef>
                <a:spcPts val="0"/>
              </a:spcBef>
              <a:spcAft>
                <a:spcPts val="0"/>
              </a:spcAft>
              <a:buNone/>
            </a:pPr>
            <a:r>
              <a:rPr lang="en">
                <a:latin typeface="Proxima Nova"/>
                <a:ea typeface="Proxima Nova"/>
                <a:cs typeface="Proxima Nova"/>
                <a:sym typeface="Proxima Nova"/>
              </a:rPr>
              <a:t>Scrum.Org info</a:t>
            </a:r>
            <a:endParaRPr>
              <a:latin typeface="Proxima Nova"/>
              <a:ea typeface="Proxima Nova"/>
              <a:cs typeface="Proxima Nova"/>
              <a:sym typeface="Proxima Nova"/>
            </a:endParaRPr>
          </a:p>
          <a:p>
            <a:pPr indent="0" lvl="0" marL="0" rtl="0" algn="l">
              <a:spcBef>
                <a:spcPts val="0"/>
              </a:spcBef>
              <a:spcAft>
                <a:spcPts val="0"/>
              </a:spcAft>
              <a:buNone/>
            </a:pPr>
            <a:r>
              <a:rPr lang="en">
                <a:latin typeface="Proxima Nova"/>
                <a:ea typeface="Proxima Nova"/>
                <a:cs typeface="Proxima Nova"/>
                <a:sym typeface="Proxima Nova"/>
              </a:rPr>
              <a:t>WBS PBS info</a:t>
            </a:r>
            <a:endParaRPr>
              <a:latin typeface="Proxima Nova"/>
              <a:ea typeface="Proxima Nova"/>
              <a:cs typeface="Proxima Nova"/>
              <a:sym typeface="Proxima Nova"/>
            </a:endParaRPr>
          </a:p>
          <a:p>
            <a:pPr indent="0" lvl="0" marL="0" rtl="0" algn="l">
              <a:spcBef>
                <a:spcPts val="0"/>
              </a:spcBef>
              <a:spcAft>
                <a:spcPts val="0"/>
              </a:spcAft>
              <a:buNone/>
            </a:pPr>
            <a:r>
              <a:rPr lang="en">
                <a:latin typeface="Proxima Nova"/>
                <a:ea typeface="Proxima Nova"/>
                <a:cs typeface="Proxima Nova"/>
                <a:sym typeface="Proxima Nova"/>
              </a:rPr>
              <a:t>Stakeholder Management</a:t>
            </a:r>
            <a:endParaRPr>
              <a:latin typeface="Proxima Nova"/>
              <a:ea typeface="Proxima Nova"/>
              <a:cs typeface="Proxima Nova"/>
              <a:sym typeface="Proxima Nova"/>
            </a:endParaRPr>
          </a:p>
          <a:p>
            <a:pPr indent="0" lvl="0" marL="0" rtl="0" algn="l">
              <a:spcBef>
                <a:spcPts val="0"/>
              </a:spcBef>
              <a:spcAft>
                <a:spcPts val="0"/>
              </a:spcAft>
              <a:buNone/>
            </a:pPr>
            <a:r>
              <a:rPr lang="en">
                <a:latin typeface="Proxima Nova"/>
                <a:ea typeface="Proxima Nova"/>
                <a:cs typeface="Proxima Nova"/>
                <a:sym typeface="Proxima Nova"/>
              </a:rPr>
              <a:t>https://www.pmi.org/learning/library/effective-communication-better-project-management-6480</a:t>
            </a:r>
            <a:endParaRPr>
              <a:latin typeface="Proxima Nova"/>
              <a:ea typeface="Proxima Nova"/>
              <a:cs typeface="Proxima Nova"/>
              <a:sym typeface="Proxima Nova"/>
            </a:endParaRPr>
          </a:p>
          <a:p>
            <a:pPr indent="0" lvl="0" marL="0" rtl="0" algn="l">
              <a:spcBef>
                <a:spcPts val="0"/>
              </a:spcBef>
              <a:spcAft>
                <a:spcPts val="0"/>
              </a:spcAft>
              <a:buNone/>
            </a:pPr>
            <a:r>
              <a:t/>
            </a:r>
            <a:endParaRPr>
              <a:latin typeface="Proxima Nova"/>
              <a:ea typeface="Proxima Nova"/>
              <a:cs typeface="Proxima Nova"/>
              <a:sym typeface="Proxima Nova"/>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7"/>
          <p:cNvSpPr txBox="1"/>
          <p:nvPr>
            <p:ph type="title"/>
          </p:nvPr>
        </p:nvSpPr>
        <p:spPr>
          <a:xfrm>
            <a:off x="311700" y="2926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What is a project?</a:t>
            </a:r>
            <a:endParaRPr/>
          </a:p>
        </p:txBody>
      </p:sp>
      <p:sp>
        <p:nvSpPr>
          <p:cNvPr id="83" name="Google Shape;83;p17"/>
          <p:cNvSpPr txBox="1"/>
          <p:nvPr/>
        </p:nvSpPr>
        <p:spPr>
          <a:xfrm>
            <a:off x="388775" y="816150"/>
            <a:ext cx="8370900" cy="3038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lang="en" sz="1300" u="sng">
                <a:solidFill>
                  <a:schemeClr val="dk2"/>
                </a:solidFill>
                <a:latin typeface="Proxima Nova"/>
                <a:ea typeface="Proxima Nova"/>
                <a:cs typeface="Proxima Nova"/>
                <a:sym typeface="Proxima Nova"/>
              </a:rPr>
              <a:t>Some Definitions</a:t>
            </a:r>
            <a:endParaRPr b="1" sz="1300" u="sng">
              <a:solidFill>
                <a:schemeClr val="dk2"/>
              </a:solidFill>
              <a:latin typeface="Proxima Nova"/>
              <a:ea typeface="Proxima Nova"/>
              <a:cs typeface="Proxima Nova"/>
              <a:sym typeface="Proxima Nova"/>
            </a:endParaRPr>
          </a:p>
          <a:p>
            <a:pPr indent="-266700" lvl="0" marL="457200" marR="0" rtl="0" algn="l">
              <a:lnSpc>
                <a:spcPct val="100000"/>
              </a:lnSpc>
              <a:spcBef>
                <a:spcPts val="0"/>
              </a:spcBef>
              <a:spcAft>
                <a:spcPts val="0"/>
              </a:spcAft>
              <a:buClr>
                <a:srgbClr val="202124"/>
              </a:buClr>
              <a:buSzPts val="600"/>
              <a:buFont typeface="Roboto"/>
              <a:buChar char="●"/>
            </a:pPr>
            <a:r>
              <a:rPr lang="en" sz="1300">
                <a:solidFill>
                  <a:schemeClr val="dk2"/>
                </a:solidFill>
                <a:latin typeface="Proxima Nova"/>
                <a:ea typeface="Proxima Nova"/>
                <a:cs typeface="Proxima Nova"/>
                <a:sym typeface="Proxima Nova"/>
              </a:rPr>
              <a:t>A specific, finite activity that produces an observable and measurable result under certain preset requirements.</a:t>
            </a:r>
            <a:endParaRPr sz="1300">
              <a:solidFill>
                <a:schemeClr val="dk2"/>
              </a:solidFill>
              <a:latin typeface="Proxima Nova"/>
              <a:ea typeface="Proxima Nova"/>
              <a:cs typeface="Proxima Nova"/>
              <a:sym typeface="Proxima Nova"/>
            </a:endParaRPr>
          </a:p>
          <a:p>
            <a:pPr indent="-266700" lvl="0" marL="457200" marR="0" rtl="0" algn="l">
              <a:lnSpc>
                <a:spcPct val="100000"/>
              </a:lnSpc>
              <a:spcBef>
                <a:spcPts val="0"/>
              </a:spcBef>
              <a:spcAft>
                <a:spcPts val="0"/>
              </a:spcAft>
              <a:buClr>
                <a:srgbClr val="202124"/>
              </a:buClr>
              <a:buSzPts val="600"/>
              <a:buFont typeface="Roboto"/>
              <a:buChar char="●"/>
            </a:pPr>
            <a:r>
              <a:rPr lang="en" sz="1300">
                <a:solidFill>
                  <a:schemeClr val="dk2"/>
                </a:solidFill>
                <a:latin typeface="Proxima Nova"/>
                <a:ea typeface="Proxima Nova"/>
                <a:cs typeface="Proxima Nova"/>
                <a:sym typeface="Proxima Nova"/>
              </a:rPr>
              <a:t>A Project is a temporary, unique and progressive endeavor made to produce some kind of a result (a unique product, service, benefit, competitive advantage, etc.). </a:t>
            </a:r>
            <a:endParaRPr sz="1300">
              <a:solidFill>
                <a:schemeClr val="dk2"/>
              </a:solidFill>
              <a:latin typeface="Proxima Nova"/>
              <a:ea typeface="Proxima Nova"/>
              <a:cs typeface="Proxima Nova"/>
              <a:sym typeface="Proxima Nova"/>
            </a:endParaRPr>
          </a:p>
          <a:p>
            <a:pPr indent="-266700" lvl="0" marL="457200" marR="0" rtl="0" algn="l">
              <a:lnSpc>
                <a:spcPct val="100000"/>
              </a:lnSpc>
              <a:spcBef>
                <a:spcPts val="0"/>
              </a:spcBef>
              <a:spcAft>
                <a:spcPts val="0"/>
              </a:spcAft>
              <a:buClr>
                <a:srgbClr val="202124"/>
              </a:buClr>
              <a:buSzPts val="600"/>
              <a:buFont typeface="Roboto"/>
              <a:buChar char="●"/>
            </a:pPr>
            <a:r>
              <a:rPr lang="en" sz="1300">
                <a:solidFill>
                  <a:schemeClr val="dk2"/>
                </a:solidFill>
                <a:latin typeface="Proxima Nova"/>
                <a:ea typeface="Proxima Nova"/>
                <a:cs typeface="Proxima Nova"/>
                <a:sym typeface="Proxima Nova"/>
              </a:rPr>
              <a:t>Usually includes a series of interrelated tasks that are planned for execution over a fixed period of time and within certain requirements and limitations such as cost, quality, performance, others.</a:t>
            </a:r>
            <a:endParaRPr sz="1300">
              <a:solidFill>
                <a:schemeClr val="dk2"/>
              </a:solidFill>
              <a:latin typeface="Proxima Nova"/>
              <a:ea typeface="Proxima Nova"/>
              <a:cs typeface="Proxima Nova"/>
              <a:sym typeface="Proxima Nova"/>
            </a:endParaRPr>
          </a:p>
          <a:p>
            <a:pPr indent="0" lvl="0" marL="914400" marR="0" rtl="0" algn="l">
              <a:lnSpc>
                <a:spcPct val="100000"/>
              </a:lnSpc>
              <a:spcBef>
                <a:spcPts val="0"/>
              </a:spcBef>
              <a:spcAft>
                <a:spcPts val="0"/>
              </a:spcAft>
              <a:buNone/>
            </a:pPr>
            <a:r>
              <a:t/>
            </a:r>
            <a:endParaRPr sz="1300">
              <a:solidFill>
                <a:schemeClr val="dk2"/>
              </a:solidFill>
              <a:latin typeface="Proxima Nova"/>
              <a:ea typeface="Proxima Nova"/>
              <a:cs typeface="Proxima Nova"/>
              <a:sym typeface="Proxima Nova"/>
            </a:endParaRPr>
          </a:p>
          <a:p>
            <a:pPr indent="0" lvl="0" marL="0" marR="0" rtl="0" algn="l">
              <a:lnSpc>
                <a:spcPct val="100000"/>
              </a:lnSpc>
              <a:spcBef>
                <a:spcPts val="0"/>
              </a:spcBef>
              <a:spcAft>
                <a:spcPts val="0"/>
              </a:spcAft>
              <a:buNone/>
            </a:pPr>
            <a:r>
              <a:rPr b="1" lang="en" sz="1300" u="sng">
                <a:solidFill>
                  <a:schemeClr val="dk2"/>
                </a:solidFill>
                <a:latin typeface="Proxima Nova"/>
                <a:ea typeface="Proxima Nova"/>
                <a:cs typeface="Proxima Nova"/>
                <a:sym typeface="Proxima Nova"/>
              </a:rPr>
              <a:t>So which are projects?</a:t>
            </a:r>
            <a:endParaRPr b="1" sz="1300" u="sng">
              <a:solidFill>
                <a:schemeClr val="dk2"/>
              </a:solidFill>
              <a:latin typeface="Proxima Nova"/>
              <a:ea typeface="Proxima Nova"/>
              <a:cs typeface="Proxima Nova"/>
              <a:sym typeface="Proxima Nova"/>
            </a:endParaRPr>
          </a:p>
          <a:p>
            <a:pPr indent="-266700" lvl="0" marL="457200" marR="0" rtl="0" algn="l">
              <a:lnSpc>
                <a:spcPct val="100000"/>
              </a:lnSpc>
              <a:spcBef>
                <a:spcPts val="0"/>
              </a:spcBef>
              <a:spcAft>
                <a:spcPts val="0"/>
              </a:spcAft>
              <a:buClr>
                <a:srgbClr val="202124"/>
              </a:buClr>
              <a:buSzPts val="600"/>
              <a:buFont typeface="Roboto"/>
              <a:buChar char="●"/>
            </a:pPr>
            <a:r>
              <a:rPr lang="en" sz="1300">
                <a:solidFill>
                  <a:schemeClr val="dk2"/>
                </a:solidFill>
                <a:latin typeface="Proxima Nova"/>
                <a:ea typeface="Proxima Nova"/>
                <a:cs typeface="Proxima Nova"/>
                <a:sym typeface="Proxima Nova"/>
              </a:rPr>
              <a:t>Leading a team toward delivering a stated “Objective” and “Key Results?”</a:t>
            </a:r>
            <a:endParaRPr sz="1300">
              <a:solidFill>
                <a:schemeClr val="dk2"/>
              </a:solidFill>
              <a:latin typeface="Proxima Nova"/>
              <a:ea typeface="Proxima Nova"/>
              <a:cs typeface="Proxima Nova"/>
              <a:sym typeface="Proxima Nova"/>
            </a:endParaRPr>
          </a:p>
          <a:p>
            <a:pPr indent="-266700" lvl="0" marL="457200" marR="0" rtl="0" algn="l">
              <a:lnSpc>
                <a:spcPct val="100000"/>
              </a:lnSpc>
              <a:spcBef>
                <a:spcPts val="0"/>
              </a:spcBef>
              <a:spcAft>
                <a:spcPts val="0"/>
              </a:spcAft>
              <a:buClr>
                <a:srgbClr val="202124"/>
              </a:buClr>
              <a:buSzPts val="600"/>
              <a:buFont typeface="Roboto"/>
              <a:buChar char="●"/>
            </a:pPr>
            <a:r>
              <a:rPr lang="en" sz="1300">
                <a:solidFill>
                  <a:schemeClr val="dk2"/>
                </a:solidFill>
                <a:latin typeface="Proxima Nova"/>
                <a:ea typeface="Proxima Nova"/>
                <a:cs typeface="Proxima Nova"/>
                <a:sym typeface="Proxima Nova"/>
              </a:rPr>
              <a:t>How about resolving an incident?</a:t>
            </a:r>
            <a:endParaRPr sz="1300">
              <a:solidFill>
                <a:schemeClr val="dk2"/>
              </a:solidFill>
              <a:latin typeface="Proxima Nova"/>
              <a:ea typeface="Proxima Nova"/>
              <a:cs typeface="Proxima Nova"/>
              <a:sym typeface="Proxima Nova"/>
            </a:endParaRPr>
          </a:p>
          <a:p>
            <a:pPr indent="-266700" lvl="0" marL="457200" marR="0" rtl="0" algn="l">
              <a:lnSpc>
                <a:spcPct val="100000"/>
              </a:lnSpc>
              <a:spcBef>
                <a:spcPts val="0"/>
              </a:spcBef>
              <a:spcAft>
                <a:spcPts val="0"/>
              </a:spcAft>
              <a:buClr>
                <a:srgbClr val="202124"/>
              </a:buClr>
              <a:buSzPts val="600"/>
              <a:buFont typeface="Roboto"/>
              <a:buChar char="●"/>
            </a:pPr>
            <a:r>
              <a:rPr lang="en" sz="1300">
                <a:solidFill>
                  <a:schemeClr val="dk2"/>
                </a:solidFill>
                <a:latin typeface="Proxima Nova"/>
                <a:ea typeface="Proxima Nova"/>
                <a:cs typeface="Proxima Nova"/>
                <a:sym typeface="Proxima Nova"/>
              </a:rPr>
              <a:t>Deploying a new incident manager system?</a:t>
            </a:r>
            <a:endParaRPr sz="1300">
              <a:solidFill>
                <a:schemeClr val="dk2"/>
              </a:solidFill>
              <a:latin typeface="Proxima Nova"/>
              <a:ea typeface="Proxima Nova"/>
              <a:cs typeface="Proxima Nova"/>
              <a:sym typeface="Proxima Nova"/>
            </a:endParaRPr>
          </a:p>
          <a:p>
            <a:pPr indent="-266700" lvl="0" marL="457200" marR="0" rtl="0" algn="l">
              <a:lnSpc>
                <a:spcPct val="100000"/>
              </a:lnSpc>
              <a:spcBef>
                <a:spcPts val="0"/>
              </a:spcBef>
              <a:spcAft>
                <a:spcPts val="0"/>
              </a:spcAft>
              <a:buClr>
                <a:srgbClr val="202124"/>
              </a:buClr>
              <a:buSzPts val="600"/>
              <a:buFont typeface="Roboto"/>
              <a:buChar char="●"/>
            </a:pPr>
            <a:r>
              <a:rPr lang="en" sz="1300">
                <a:solidFill>
                  <a:schemeClr val="dk2"/>
                </a:solidFill>
                <a:latin typeface="Proxima Nova"/>
                <a:ea typeface="Proxima Nova"/>
                <a:cs typeface="Proxima Nova"/>
                <a:sym typeface="Proxima Nova"/>
              </a:rPr>
              <a:t>On boarding a user?</a:t>
            </a:r>
            <a:endParaRPr sz="1300">
              <a:solidFill>
                <a:schemeClr val="dk2"/>
              </a:solidFill>
              <a:latin typeface="Proxima Nova"/>
              <a:ea typeface="Proxima Nova"/>
              <a:cs typeface="Proxima Nova"/>
              <a:sym typeface="Proxima Nova"/>
            </a:endParaRPr>
          </a:p>
          <a:p>
            <a:pPr indent="-266700" lvl="0" marL="457200" marR="0" rtl="0" algn="l">
              <a:lnSpc>
                <a:spcPct val="100000"/>
              </a:lnSpc>
              <a:spcBef>
                <a:spcPts val="0"/>
              </a:spcBef>
              <a:spcAft>
                <a:spcPts val="0"/>
              </a:spcAft>
              <a:buClr>
                <a:srgbClr val="202124"/>
              </a:buClr>
              <a:buSzPts val="600"/>
              <a:buFont typeface="Roboto"/>
              <a:buChar char="●"/>
            </a:pPr>
            <a:r>
              <a:rPr lang="en" sz="1300">
                <a:solidFill>
                  <a:schemeClr val="dk2"/>
                </a:solidFill>
                <a:latin typeface="Proxima Nova"/>
                <a:ea typeface="Proxima Nova"/>
                <a:cs typeface="Proxima Nova"/>
                <a:sym typeface="Proxima Nova"/>
              </a:rPr>
              <a:t>Delivering a “new user onboarding” procedure flow?</a:t>
            </a:r>
            <a:endParaRPr sz="1300">
              <a:solidFill>
                <a:schemeClr val="dk2"/>
              </a:solidFill>
              <a:latin typeface="Proxima Nova"/>
              <a:ea typeface="Proxima Nova"/>
              <a:cs typeface="Proxima Nova"/>
              <a:sym typeface="Proxima Nova"/>
            </a:endParaRPr>
          </a:p>
          <a:p>
            <a:pPr indent="0" lvl="0" marL="914400" marR="0" rtl="0" algn="l">
              <a:lnSpc>
                <a:spcPct val="100000"/>
              </a:lnSpc>
              <a:spcBef>
                <a:spcPts val="0"/>
              </a:spcBef>
              <a:spcAft>
                <a:spcPts val="0"/>
              </a:spcAft>
              <a:buNone/>
            </a:pPr>
            <a:r>
              <a:t/>
            </a:r>
            <a:endParaRPr sz="1300">
              <a:solidFill>
                <a:schemeClr val="dk2"/>
              </a:solidFill>
              <a:latin typeface="Proxima Nova"/>
              <a:ea typeface="Proxima Nova"/>
              <a:cs typeface="Proxima Nova"/>
              <a:sym typeface="Proxima Nova"/>
            </a:endParaRPr>
          </a:p>
          <a:p>
            <a:pPr indent="0" lvl="0" marL="0" marR="0" rtl="0" algn="l">
              <a:lnSpc>
                <a:spcPct val="100000"/>
              </a:lnSpc>
              <a:spcBef>
                <a:spcPts val="0"/>
              </a:spcBef>
              <a:spcAft>
                <a:spcPts val="0"/>
              </a:spcAft>
              <a:buNone/>
            </a:pPr>
            <a:r>
              <a:t/>
            </a:r>
            <a:endParaRPr sz="600">
              <a:solidFill>
                <a:srgbClr val="202124"/>
              </a:solidFill>
              <a:highlight>
                <a:srgbClr val="FFFFFF"/>
              </a:highlight>
              <a:latin typeface="Roboto"/>
              <a:ea typeface="Roboto"/>
              <a:cs typeface="Roboto"/>
              <a:sym typeface="Roboto"/>
            </a:endParaRPr>
          </a:p>
        </p:txBody>
      </p:sp>
      <p:sp>
        <p:nvSpPr>
          <p:cNvPr id="84" name="Google Shape;84;p17"/>
          <p:cNvSpPr txBox="1"/>
          <p:nvPr/>
        </p:nvSpPr>
        <p:spPr>
          <a:xfrm rot="-1100476">
            <a:off x="6091843" y="2485168"/>
            <a:ext cx="812264" cy="415619"/>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500">
                <a:solidFill>
                  <a:schemeClr val="accent4"/>
                </a:solidFill>
                <a:latin typeface="Proxima Nova"/>
                <a:ea typeface="Proxima Nova"/>
                <a:cs typeface="Proxima Nova"/>
                <a:sym typeface="Proxima Nova"/>
              </a:rPr>
              <a:t>Project</a:t>
            </a:r>
            <a:endParaRPr b="1" sz="1500">
              <a:solidFill>
                <a:schemeClr val="accent4"/>
              </a:solidFill>
              <a:latin typeface="Proxima Nova"/>
              <a:ea typeface="Proxima Nova"/>
              <a:cs typeface="Proxima Nova"/>
              <a:sym typeface="Proxima Nova"/>
            </a:endParaRPr>
          </a:p>
        </p:txBody>
      </p:sp>
      <p:sp>
        <p:nvSpPr>
          <p:cNvPr id="85" name="Google Shape;85;p17"/>
          <p:cNvSpPr txBox="1"/>
          <p:nvPr/>
        </p:nvSpPr>
        <p:spPr>
          <a:xfrm rot="-1100359">
            <a:off x="3216219" y="2689445"/>
            <a:ext cx="1023061" cy="415619"/>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500">
                <a:solidFill>
                  <a:schemeClr val="dk1"/>
                </a:solidFill>
                <a:latin typeface="Proxima Nova"/>
                <a:ea typeface="Proxima Nova"/>
                <a:cs typeface="Proxima Nova"/>
                <a:sym typeface="Proxima Nova"/>
              </a:rPr>
              <a:t>Process</a:t>
            </a:r>
            <a:endParaRPr b="1" sz="1500">
              <a:solidFill>
                <a:schemeClr val="dk1"/>
              </a:solidFill>
              <a:latin typeface="Proxima Nova"/>
              <a:ea typeface="Proxima Nova"/>
              <a:cs typeface="Proxima Nova"/>
              <a:sym typeface="Proxima Nova"/>
            </a:endParaRPr>
          </a:p>
        </p:txBody>
      </p:sp>
      <p:sp>
        <p:nvSpPr>
          <p:cNvPr id="86" name="Google Shape;86;p17"/>
          <p:cNvSpPr txBox="1"/>
          <p:nvPr/>
        </p:nvSpPr>
        <p:spPr>
          <a:xfrm rot="-1100476">
            <a:off x="3922343" y="2924618"/>
            <a:ext cx="812264" cy="415619"/>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500">
                <a:solidFill>
                  <a:schemeClr val="accent4"/>
                </a:solidFill>
                <a:latin typeface="Proxima Nova"/>
                <a:ea typeface="Proxima Nova"/>
                <a:cs typeface="Proxima Nova"/>
                <a:sym typeface="Proxima Nova"/>
              </a:rPr>
              <a:t>Project</a:t>
            </a:r>
            <a:endParaRPr b="1" sz="1500">
              <a:solidFill>
                <a:schemeClr val="accent4"/>
              </a:solidFill>
              <a:latin typeface="Proxima Nova"/>
              <a:ea typeface="Proxima Nova"/>
              <a:cs typeface="Proxima Nova"/>
              <a:sym typeface="Proxima Nova"/>
            </a:endParaRPr>
          </a:p>
        </p:txBody>
      </p:sp>
      <p:sp>
        <p:nvSpPr>
          <p:cNvPr id="87" name="Google Shape;87;p17"/>
          <p:cNvSpPr txBox="1"/>
          <p:nvPr/>
        </p:nvSpPr>
        <p:spPr>
          <a:xfrm rot="-1100359">
            <a:off x="2254119" y="3052920"/>
            <a:ext cx="1023061" cy="415619"/>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500">
                <a:solidFill>
                  <a:schemeClr val="dk1"/>
                </a:solidFill>
                <a:latin typeface="Proxima Nova"/>
                <a:ea typeface="Proxima Nova"/>
                <a:cs typeface="Proxima Nova"/>
                <a:sym typeface="Proxima Nova"/>
              </a:rPr>
              <a:t>Process</a:t>
            </a:r>
            <a:endParaRPr b="1" sz="1500">
              <a:solidFill>
                <a:schemeClr val="dk1"/>
              </a:solidFill>
              <a:latin typeface="Proxima Nova"/>
              <a:ea typeface="Proxima Nova"/>
              <a:cs typeface="Proxima Nova"/>
              <a:sym typeface="Proxima Nova"/>
            </a:endParaRPr>
          </a:p>
        </p:txBody>
      </p:sp>
      <p:sp>
        <p:nvSpPr>
          <p:cNvPr id="88" name="Google Shape;88;p17"/>
          <p:cNvSpPr txBox="1"/>
          <p:nvPr/>
        </p:nvSpPr>
        <p:spPr>
          <a:xfrm rot="-1100476">
            <a:off x="4556018" y="3321868"/>
            <a:ext cx="812264" cy="415619"/>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500">
                <a:solidFill>
                  <a:schemeClr val="accent4"/>
                </a:solidFill>
                <a:latin typeface="Proxima Nova"/>
                <a:ea typeface="Proxima Nova"/>
                <a:cs typeface="Proxima Nova"/>
                <a:sym typeface="Proxima Nova"/>
              </a:rPr>
              <a:t>Project</a:t>
            </a:r>
            <a:endParaRPr b="1" sz="1500">
              <a:solidFill>
                <a:schemeClr val="accent4"/>
              </a:solidFill>
              <a:latin typeface="Proxima Nova"/>
              <a:ea typeface="Proxima Nova"/>
              <a:cs typeface="Proxima Nova"/>
              <a:sym typeface="Proxima Nova"/>
            </a:endParaRPr>
          </a:p>
        </p:txBody>
      </p:sp>
      <p:sp>
        <p:nvSpPr>
          <p:cNvPr id="89" name="Google Shape;89;p17"/>
          <p:cNvSpPr txBox="1"/>
          <p:nvPr/>
        </p:nvSpPr>
        <p:spPr>
          <a:xfrm>
            <a:off x="312575" y="3762900"/>
            <a:ext cx="5436300" cy="1380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lang="en" sz="1300" u="sng">
                <a:solidFill>
                  <a:schemeClr val="dk2"/>
                </a:solidFill>
                <a:latin typeface="Proxima Nova"/>
                <a:ea typeface="Proxima Nova"/>
                <a:cs typeface="Proxima Nova"/>
                <a:sym typeface="Proxima Nova"/>
              </a:rPr>
              <a:t>Key Characteristics of  a Project:</a:t>
            </a:r>
            <a:endParaRPr b="1" sz="1300" u="sng">
              <a:solidFill>
                <a:schemeClr val="dk2"/>
              </a:solidFill>
              <a:latin typeface="Proxima Nova"/>
              <a:ea typeface="Proxima Nova"/>
              <a:cs typeface="Proxima Nova"/>
              <a:sym typeface="Proxima Nova"/>
            </a:endParaRPr>
          </a:p>
          <a:p>
            <a:pPr indent="-266700" lvl="0" marL="457200" marR="0" rtl="0" algn="l">
              <a:lnSpc>
                <a:spcPct val="100000"/>
              </a:lnSpc>
              <a:spcBef>
                <a:spcPts val="0"/>
              </a:spcBef>
              <a:spcAft>
                <a:spcPts val="0"/>
              </a:spcAft>
              <a:buClr>
                <a:srgbClr val="202124"/>
              </a:buClr>
              <a:buSzPts val="600"/>
              <a:buFont typeface="Roboto"/>
              <a:buChar char="●"/>
            </a:pPr>
            <a:r>
              <a:rPr lang="en" sz="1300">
                <a:solidFill>
                  <a:schemeClr val="dk2"/>
                </a:solidFill>
                <a:latin typeface="Proxima Nova"/>
                <a:ea typeface="Proxima Nova"/>
                <a:cs typeface="Proxima Nova"/>
                <a:sym typeface="Proxima Nova"/>
              </a:rPr>
              <a:t>Temporary</a:t>
            </a:r>
            <a:endParaRPr sz="1300">
              <a:solidFill>
                <a:schemeClr val="dk2"/>
              </a:solidFill>
              <a:latin typeface="Proxima Nova"/>
              <a:ea typeface="Proxima Nova"/>
              <a:cs typeface="Proxima Nova"/>
              <a:sym typeface="Proxima Nova"/>
            </a:endParaRPr>
          </a:p>
          <a:p>
            <a:pPr indent="-266700" lvl="0" marL="457200" marR="0" rtl="0" algn="l">
              <a:lnSpc>
                <a:spcPct val="100000"/>
              </a:lnSpc>
              <a:spcBef>
                <a:spcPts val="0"/>
              </a:spcBef>
              <a:spcAft>
                <a:spcPts val="0"/>
              </a:spcAft>
              <a:buClr>
                <a:srgbClr val="202124"/>
              </a:buClr>
              <a:buSzPts val="600"/>
              <a:buFont typeface="Roboto"/>
              <a:buChar char="●"/>
            </a:pPr>
            <a:r>
              <a:rPr lang="en" sz="1300">
                <a:solidFill>
                  <a:schemeClr val="dk2"/>
                </a:solidFill>
                <a:latin typeface="Proxima Nova"/>
                <a:ea typeface="Proxima Nova"/>
                <a:cs typeface="Proxima Nova"/>
                <a:sym typeface="Proxima Nova"/>
              </a:rPr>
              <a:t>Unique Deliverable(s) </a:t>
            </a:r>
            <a:endParaRPr sz="1300">
              <a:solidFill>
                <a:schemeClr val="dk2"/>
              </a:solidFill>
              <a:latin typeface="Proxima Nova"/>
              <a:ea typeface="Proxima Nova"/>
              <a:cs typeface="Proxima Nova"/>
              <a:sym typeface="Proxima Nova"/>
            </a:endParaRPr>
          </a:p>
          <a:p>
            <a:pPr indent="-266700" lvl="0" marL="457200" marR="0" rtl="0" algn="l">
              <a:lnSpc>
                <a:spcPct val="100000"/>
              </a:lnSpc>
              <a:spcBef>
                <a:spcPts val="0"/>
              </a:spcBef>
              <a:spcAft>
                <a:spcPts val="0"/>
              </a:spcAft>
              <a:buClr>
                <a:srgbClr val="202124"/>
              </a:buClr>
              <a:buSzPts val="600"/>
              <a:buFont typeface="Roboto"/>
              <a:buChar char="●"/>
            </a:pPr>
            <a:r>
              <a:rPr lang="en" sz="1300">
                <a:solidFill>
                  <a:schemeClr val="dk2"/>
                </a:solidFill>
                <a:latin typeface="Proxima Nova"/>
                <a:ea typeface="Proxima Nova"/>
                <a:cs typeface="Proxima Nova"/>
                <a:sym typeface="Proxima Nova"/>
              </a:rPr>
              <a:t>Progressively Elaborated</a:t>
            </a:r>
            <a:endParaRPr sz="1300">
              <a:solidFill>
                <a:schemeClr val="dk2"/>
              </a:solidFill>
              <a:latin typeface="Proxima Nova"/>
              <a:ea typeface="Proxima Nova"/>
              <a:cs typeface="Proxima Nova"/>
              <a:sym typeface="Proxima Nova"/>
            </a:endParaRPr>
          </a:p>
          <a:p>
            <a:pPr indent="-266700" lvl="0" marL="457200" marR="0" rtl="0" algn="l">
              <a:lnSpc>
                <a:spcPct val="100000"/>
              </a:lnSpc>
              <a:spcBef>
                <a:spcPts val="0"/>
              </a:spcBef>
              <a:spcAft>
                <a:spcPts val="0"/>
              </a:spcAft>
              <a:buClr>
                <a:srgbClr val="202124"/>
              </a:buClr>
              <a:buSzPts val="600"/>
              <a:buFont typeface="Roboto"/>
              <a:buChar char="●"/>
            </a:pPr>
            <a:r>
              <a:rPr lang="en" sz="1300">
                <a:solidFill>
                  <a:schemeClr val="dk2"/>
                </a:solidFill>
                <a:latin typeface="Proxima Nova"/>
                <a:ea typeface="Proxima Nova"/>
                <a:cs typeface="Proxima Nova"/>
                <a:sym typeface="Proxima Nova"/>
              </a:rPr>
              <a:t>Has requirements and limitations</a:t>
            </a:r>
            <a:endParaRPr sz="600">
              <a:solidFill>
                <a:srgbClr val="202124"/>
              </a:solidFill>
              <a:highlight>
                <a:srgbClr val="FFFFFF"/>
              </a:highlight>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4"/>
                                        </p:tgtEl>
                                        <p:attrNameLst>
                                          <p:attrName>style.visibility</p:attrName>
                                        </p:attrNameLst>
                                      </p:cBhvr>
                                      <p:to>
                                        <p:strVal val="visible"/>
                                      </p:to>
                                    </p:set>
                                    <p:animEffect filter="fade" transition="in">
                                      <p:cBhvr>
                                        <p:cTn dur="1000"/>
                                        <p:tgtEl>
                                          <p:spTgt spid="8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5"/>
                                        </p:tgtEl>
                                        <p:attrNameLst>
                                          <p:attrName>style.visibility</p:attrName>
                                        </p:attrNameLst>
                                      </p:cBhvr>
                                      <p:to>
                                        <p:strVal val="visible"/>
                                      </p:to>
                                    </p:set>
                                    <p:animEffect filter="fade" transition="in">
                                      <p:cBhvr>
                                        <p:cTn dur="1000"/>
                                        <p:tgtEl>
                                          <p:spTgt spid="8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6"/>
                                        </p:tgtEl>
                                        <p:attrNameLst>
                                          <p:attrName>style.visibility</p:attrName>
                                        </p:attrNameLst>
                                      </p:cBhvr>
                                      <p:to>
                                        <p:strVal val="visible"/>
                                      </p:to>
                                    </p:set>
                                    <p:animEffect filter="fade" transition="in">
                                      <p:cBhvr>
                                        <p:cTn dur="1000"/>
                                        <p:tgtEl>
                                          <p:spTgt spid="8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7"/>
                                        </p:tgtEl>
                                        <p:attrNameLst>
                                          <p:attrName>style.visibility</p:attrName>
                                        </p:attrNameLst>
                                      </p:cBhvr>
                                      <p:to>
                                        <p:strVal val="visible"/>
                                      </p:to>
                                    </p:set>
                                    <p:animEffect filter="fade" transition="in">
                                      <p:cBhvr>
                                        <p:cTn dur="1000"/>
                                        <p:tgtEl>
                                          <p:spTgt spid="8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
                                        </p:tgtEl>
                                        <p:attrNameLst>
                                          <p:attrName>style.visibility</p:attrName>
                                        </p:attrNameLst>
                                      </p:cBhvr>
                                      <p:to>
                                        <p:strVal val="visible"/>
                                      </p:to>
                                    </p:set>
                                    <p:animEffect filter="fade" transition="in">
                                      <p:cBhvr>
                                        <p:cTn dur="1000"/>
                                        <p:tgtEl>
                                          <p:spTgt spid="8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
                                        </p:tgtEl>
                                        <p:attrNameLst>
                                          <p:attrName>style.visibility</p:attrName>
                                        </p:attrNameLst>
                                      </p:cBhvr>
                                      <p:to>
                                        <p:strVal val="visible"/>
                                      </p:to>
                                    </p:set>
                                    <p:animEffect filter="fade" transition="in">
                                      <p:cBhvr>
                                        <p:cTn dur="1000"/>
                                        <p:tgtEl>
                                          <p:spTgt spid="8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8"/>
          <p:cNvSpPr txBox="1"/>
          <p:nvPr/>
        </p:nvSpPr>
        <p:spPr>
          <a:xfrm>
            <a:off x="122775" y="427200"/>
            <a:ext cx="8865300" cy="410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lang="en" sz="3000">
                <a:solidFill>
                  <a:schemeClr val="accent3"/>
                </a:solidFill>
                <a:latin typeface="Alfa Slab One"/>
                <a:ea typeface="Alfa Slab One"/>
                <a:cs typeface="Alfa Slab One"/>
                <a:sym typeface="Alfa Slab One"/>
              </a:rPr>
              <a:t>What is a Project Manager?</a:t>
            </a:r>
            <a:endParaRPr sz="3000">
              <a:solidFill>
                <a:schemeClr val="accent3"/>
              </a:solidFill>
              <a:latin typeface="Alfa Slab One"/>
              <a:ea typeface="Alfa Slab One"/>
              <a:cs typeface="Alfa Slab One"/>
              <a:sym typeface="Alfa Slab One"/>
            </a:endParaRPr>
          </a:p>
        </p:txBody>
      </p:sp>
      <p:sp>
        <p:nvSpPr>
          <p:cNvPr id="95" name="Google Shape;95;p18"/>
          <p:cNvSpPr txBox="1"/>
          <p:nvPr/>
        </p:nvSpPr>
        <p:spPr>
          <a:xfrm>
            <a:off x="355625" y="1128825"/>
            <a:ext cx="7487100" cy="6171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b="1" lang="en">
                <a:solidFill>
                  <a:schemeClr val="dk2"/>
                </a:solidFill>
                <a:latin typeface="Proxima Nova"/>
                <a:ea typeface="Proxima Nova"/>
                <a:cs typeface="Proxima Nova"/>
                <a:sym typeface="Proxima Nova"/>
              </a:rPr>
              <a:t>Project Manager: </a:t>
            </a:r>
            <a:r>
              <a:rPr lang="en">
                <a:solidFill>
                  <a:schemeClr val="dk2"/>
                </a:solidFill>
                <a:latin typeface="Proxima Nova"/>
                <a:ea typeface="Proxima Nova"/>
                <a:cs typeface="Proxima Nova"/>
                <a:sym typeface="Proxima Nova"/>
              </a:rPr>
              <a:t>A  PMI certified project manager is primarily responsible for operating the inputs and outputs of the “integration management” process group</a:t>
            </a:r>
            <a:r>
              <a:rPr lang="en"/>
              <a:t>.  </a:t>
            </a:r>
            <a:endParaRPr/>
          </a:p>
        </p:txBody>
      </p:sp>
      <p:sp>
        <p:nvSpPr>
          <p:cNvPr id="96" name="Google Shape;96;p18"/>
          <p:cNvSpPr txBox="1"/>
          <p:nvPr/>
        </p:nvSpPr>
        <p:spPr>
          <a:xfrm>
            <a:off x="355625" y="1822125"/>
            <a:ext cx="7487100" cy="10725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b="1" lang="en">
                <a:solidFill>
                  <a:schemeClr val="dk2"/>
                </a:solidFill>
                <a:latin typeface="Proxima Nova"/>
                <a:ea typeface="Proxima Nova"/>
                <a:cs typeface="Proxima Nova"/>
                <a:sym typeface="Proxima Nova"/>
              </a:rPr>
              <a:t>Product Manager:</a:t>
            </a:r>
            <a:r>
              <a:rPr lang="en">
                <a:solidFill>
                  <a:schemeClr val="dk2"/>
                </a:solidFill>
                <a:latin typeface="Proxima Nova"/>
                <a:ea typeface="Proxima Nova"/>
                <a:cs typeface="Proxima Nova"/>
                <a:sym typeface="Proxima Nova"/>
              </a:rPr>
              <a:t> A product manager is a professional role that is responsible for the development of products for an organization. Product managers own the business strategy behind a product, specify its functional requirements, and generally manage the launch of features.</a:t>
            </a:r>
            <a:endParaRPr/>
          </a:p>
        </p:txBody>
      </p:sp>
      <p:sp>
        <p:nvSpPr>
          <p:cNvPr id="97" name="Google Shape;97;p18"/>
          <p:cNvSpPr txBox="1"/>
          <p:nvPr/>
        </p:nvSpPr>
        <p:spPr>
          <a:xfrm>
            <a:off x="378200" y="2894175"/>
            <a:ext cx="7487100" cy="8520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b="1" lang="en">
                <a:solidFill>
                  <a:schemeClr val="dk2"/>
                </a:solidFill>
                <a:latin typeface="Proxima Nova"/>
                <a:ea typeface="Proxima Nova"/>
                <a:cs typeface="Proxima Nova"/>
                <a:sym typeface="Proxima Nova"/>
              </a:rPr>
              <a:t>Scrum Master</a:t>
            </a:r>
            <a:r>
              <a:rPr b="1" lang="en">
                <a:solidFill>
                  <a:schemeClr val="dk2"/>
                </a:solidFill>
                <a:latin typeface="Proxima Nova"/>
                <a:ea typeface="Proxima Nova"/>
                <a:cs typeface="Proxima Nova"/>
                <a:sym typeface="Proxima Nova"/>
              </a:rPr>
              <a:t>: </a:t>
            </a:r>
            <a:r>
              <a:rPr lang="en">
                <a:solidFill>
                  <a:schemeClr val="dk2"/>
                </a:solidFill>
                <a:latin typeface="Proxima Nova"/>
                <a:ea typeface="Proxima Nova"/>
                <a:cs typeface="Proxima Nova"/>
                <a:sym typeface="Proxima Nova"/>
              </a:rPr>
              <a:t>A named role on an Agile Scrum team identified as a “servant-leader” of the scrum team. Responsible for promoting and supporting Scrum. Scrum Masters do this by helping everyone understand Scrum theory, practices, rules, and values.</a:t>
            </a:r>
            <a:endParaRPr/>
          </a:p>
        </p:txBody>
      </p:sp>
      <p:sp>
        <p:nvSpPr>
          <p:cNvPr id="98" name="Google Shape;98;p18"/>
          <p:cNvSpPr txBox="1"/>
          <p:nvPr/>
        </p:nvSpPr>
        <p:spPr>
          <a:xfrm>
            <a:off x="355625" y="3878425"/>
            <a:ext cx="7487100" cy="8520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b="1" lang="en">
                <a:solidFill>
                  <a:schemeClr val="dk2"/>
                </a:solidFill>
                <a:latin typeface="Proxima Nova"/>
                <a:ea typeface="Proxima Nova"/>
                <a:cs typeface="Proxima Nova"/>
                <a:sym typeface="Proxima Nova"/>
              </a:rPr>
              <a:t>Product Owner</a:t>
            </a:r>
            <a:r>
              <a:rPr b="1" lang="en">
                <a:solidFill>
                  <a:schemeClr val="dk2"/>
                </a:solidFill>
                <a:latin typeface="Proxima Nova"/>
                <a:ea typeface="Proxima Nova"/>
                <a:cs typeface="Proxima Nova"/>
                <a:sym typeface="Proxima Nova"/>
              </a:rPr>
              <a:t>: </a:t>
            </a:r>
            <a:r>
              <a:rPr lang="en">
                <a:solidFill>
                  <a:schemeClr val="dk2"/>
                </a:solidFill>
                <a:latin typeface="Proxima Nova"/>
                <a:ea typeface="Proxima Nova"/>
                <a:cs typeface="Proxima Nova"/>
                <a:sym typeface="Proxima Nova"/>
              </a:rPr>
              <a:t>A named role on an Agile Scrum team responsible maximizing the value of the Product via management of the product backlog.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9"/>
          <p:cNvSpPr txBox="1"/>
          <p:nvPr/>
        </p:nvSpPr>
        <p:spPr>
          <a:xfrm>
            <a:off x="197125" y="1097350"/>
            <a:ext cx="8865300" cy="3475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5400">
                <a:solidFill>
                  <a:schemeClr val="accent3"/>
                </a:solidFill>
                <a:latin typeface="Alfa Slab One"/>
                <a:ea typeface="Alfa Slab One"/>
                <a:cs typeface="Alfa Slab One"/>
                <a:sym typeface="Alfa Slab One"/>
              </a:rPr>
              <a:t>PMBOK - </a:t>
            </a:r>
            <a:endParaRPr sz="5400">
              <a:solidFill>
                <a:schemeClr val="accent3"/>
              </a:solidFill>
              <a:latin typeface="Alfa Slab One"/>
              <a:ea typeface="Alfa Slab One"/>
              <a:cs typeface="Alfa Slab One"/>
              <a:sym typeface="Alfa Slab One"/>
            </a:endParaRPr>
          </a:p>
          <a:p>
            <a:pPr indent="0" lvl="0" marL="0" rtl="0" algn="ctr">
              <a:spcBef>
                <a:spcPts val="0"/>
              </a:spcBef>
              <a:spcAft>
                <a:spcPts val="0"/>
              </a:spcAft>
              <a:buNone/>
            </a:pPr>
            <a:r>
              <a:rPr lang="en" sz="5400">
                <a:solidFill>
                  <a:schemeClr val="accent3"/>
                </a:solidFill>
                <a:latin typeface="Alfa Slab One"/>
                <a:ea typeface="Alfa Slab One"/>
                <a:cs typeface="Alfa Slab One"/>
                <a:sym typeface="Alfa Slab One"/>
              </a:rPr>
              <a:t>Phases &amp; Knowledge Areas</a:t>
            </a:r>
            <a:endParaRPr sz="5400">
              <a:solidFill>
                <a:schemeClr val="accent3"/>
              </a:solidFill>
              <a:latin typeface="Alfa Slab One"/>
              <a:ea typeface="Alfa Slab One"/>
              <a:cs typeface="Alfa Slab One"/>
              <a:sym typeface="Alfa Slab One"/>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20"/>
          <p:cNvSpPr txBox="1"/>
          <p:nvPr>
            <p:ph type="title"/>
          </p:nvPr>
        </p:nvSpPr>
        <p:spPr>
          <a:xfrm>
            <a:off x="311700" y="2130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5 Phases, 10 </a:t>
            </a:r>
            <a:r>
              <a:rPr lang="en"/>
              <a:t>knowledge</a:t>
            </a:r>
            <a:r>
              <a:rPr lang="en"/>
              <a:t> areas, 49 processes</a:t>
            </a:r>
            <a:endParaRPr/>
          </a:p>
        </p:txBody>
      </p:sp>
      <p:pic>
        <p:nvPicPr>
          <p:cNvPr id="109" name="Google Shape;109;p20"/>
          <p:cNvPicPr preferRelativeResize="0"/>
          <p:nvPr/>
        </p:nvPicPr>
        <p:blipFill rotWithShape="1">
          <a:blip r:embed="rId3">
            <a:alphaModFix/>
          </a:blip>
          <a:srcRect b="0" l="0" r="0" t="10321"/>
          <a:stretch/>
        </p:blipFill>
        <p:spPr>
          <a:xfrm>
            <a:off x="924025" y="813050"/>
            <a:ext cx="6951828" cy="413319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21"/>
          <p:cNvSpPr txBox="1"/>
          <p:nvPr>
            <p:ph type="title"/>
          </p:nvPr>
        </p:nvSpPr>
        <p:spPr>
          <a:xfrm>
            <a:off x="311700" y="2130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Project Phases &amp; The Cone of Uncertainty</a:t>
            </a:r>
            <a:endParaRPr/>
          </a:p>
        </p:txBody>
      </p:sp>
      <p:sp>
        <p:nvSpPr>
          <p:cNvPr id="115" name="Google Shape;115;p21"/>
          <p:cNvSpPr/>
          <p:nvPr/>
        </p:nvSpPr>
        <p:spPr>
          <a:xfrm>
            <a:off x="458175" y="1057775"/>
            <a:ext cx="8282675" cy="1921125"/>
          </a:xfrm>
          <a:custGeom>
            <a:rect b="b" l="l" r="r" t="t"/>
            <a:pathLst>
              <a:path extrusionOk="0" h="76845" w="331307">
                <a:moveTo>
                  <a:pt x="0" y="0"/>
                </a:moveTo>
                <a:cubicBezTo>
                  <a:pt x="4157" y="4329"/>
                  <a:pt x="-1134" y="19894"/>
                  <a:pt x="24944" y="25975"/>
                </a:cubicBezTo>
                <a:cubicBezTo>
                  <a:pt x="51022" y="32057"/>
                  <a:pt x="118915" y="32263"/>
                  <a:pt x="156469" y="36489"/>
                </a:cubicBezTo>
                <a:cubicBezTo>
                  <a:pt x="194023" y="40715"/>
                  <a:pt x="221129" y="44606"/>
                  <a:pt x="250269" y="51332"/>
                </a:cubicBezTo>
                <a:cubicBezTo>
                  <a:pt x="279409" y="58058"/>
                  <a:pt x="317801" y="72593"/>
                  <a:pt x="331307" y="76845"/>
                </a:cubicBezTo>
              </a:path>
            </a:pathLst>
          </a:custGeom>
          <a:noFill/>
          <a:ln cap="flat" cmpd="sng" w="28575">
            <a:solidFill>
              <a:schemeClr val="dk2"/>
            </a:solidFill>
            <a:prstDash val="solid"/>
            <a:round/>
            <a:headEnd len="med" w="med" type="none"/>
            <a:tailEnd len="med" w="med" type="none"/>
          </a:ln>
        </p:spPr>
      </p:sp>
      <p:sp>
        <p:nvSpPr>
          <p:cNvPr id="116" name="Google Shape;116;p21"/>
          <p:cNvSpPr/>
          <p:nvPr/>
        </p:nvSpPr>
        <p:spPr>
          <a:xfrm>
            <a:off x="288625" y="2989200"/>
            <a:ext cx="8457375" cy="1613150"/>
          </a:xfrm>
          <a:custGeom>
            <a:rect b="b" l="l" r="r" t="t"/>
            <a:pathLst>
              <a:path extrusionOk="0" h="64526" w="338295">
                <a:moveTo>
                  <a:pt x="0" y="64526"/>
                </a:moveTo>
                <a:cubicBezTo>
                  <a:pt x="4707" y="59029"/>
                  <a:pt x="2851" y="38208"/>
                  <a:pt x="28242" y="31542"/>
                </a:cubicBezTo>
                <a:cubicBezTo>
                  <a:pt x="53633" y="24876"/>
                  <a:pt x="114895" y="26662"/>
                  <a:pt x="152346" y="24532"/>
                </a:cubicBezTo>
                <a:cubicBezTo>
                  <a:pt x="189797" y="22402"/>
                  <a:pt x="228141" y="20959"/>
                  <a:pt x="252948" y="18760"/>
                </a:cubicBezTo>
                <a:cubicBezTo>
                  <a:pt x="277755" y="16561"/>
                  <a:pt x="286964" y="14466"/>
                  <a:pt x="301188" y="11339"/>
                </a:cubicBezTo>
                <a:cubicBezTo>
                  <a:pt x="315413" y="8212"/>
                  <a:pt x="332111" y="1890"/>
                  <a:pt x="338295" y="0"/>
                </a:cubicBezTo>
              </a:path>
            </a:pathLst>
          </a:custGeom>
          <a:noFill/>
          <a:ln cap="flat" cmpd="sng" w="28575">
            <a:solidFill>
              <a:schemeClr val="dk2"/>
            </a:solidFill>
            <a:prstDash val="solid"/>
            <a:round/>
            <a:headEnd len="med" w="med" type="none"/>
            <a:tailEnd len="med" w="med" type="none"/>
          </a:ln>
        </p:spPr>
      </p:sp>
      <p:sp>
        <p:nvSpPr>
          <p:cNvPr id="117" name="Google Shape;117;p21"/>
          <p:cNvSpPr txBox="1"/>
          <p:nvPr/>
        </p:nvSpPr>
        <p:spPr>
          <a:xfrm rot="-5400000">
            <a:off x="-1226600" y="2368925"/>
            <a:ext cx="2968500" cy="34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Certainty = Estimate </a:t>
            </a:r>
            <a:r>
              <a:rPr lang="en"/>
              <a:t>Variability</a:t>
            </a:r>
            <a:endParaRPr/>
          </a:p>
        </p:txBody>
      </p:sp>
      <p:sp>
        <p:nvSpPr>
          <p:cNvPr id="118" name="Google Shape;118;p21"/>
          <p:cNvSpPr txBox="1"/>
          <p:nvPr/>
        </p:nvSpPr>
        <p:spPr>
          <a:xfrm>
            <a:off x="2919625" y="1057775"/>
            <a:ext cx="2968500" cy="34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Time &amp; Effort ---&gt;</a:t>
            </a:r>
            <a:endParaRPr/>
          </a:p>
        </p:txBody>
      </p:sp>
      <p:sp>
        <p:nvSpPr>
          <p:cNvPr id="119" name="Google Shape;119;p21"/>
          <p:cNvSpPr txBox="1"/>
          <p:nvPr/>
        </p:nvSpPr>
        <p:spPr>
          <a:xfrm>
            <a:off x="78425" y="4664225"/>
            <a:ext cx="1102800" cy="319500"/>
          </a:xfrm>
          <a:prstGeom prst="rect">
            <a:avLst/>
          </a:prstGeom>
          <a:solidFill>
            <a:srgbClr val="CFE2F3"/>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Initiating</a:t>
            </a:r>
            <a:endParaRPr/>
          </a:p>
        </p:txBody>
      </p:sp>
      <p:sp>
        <p:nvSpPr>
          <p:cNvPr id="120" name="Google Shape;120;p21"/>
          <p:cNvSpPr txBox="1"/>
          <p:nvPr/>
        </p:nvSpPr>
        <p:spPr>
          <a:xfrm>
            <a:off x="1181225" y="4664225"/>
            <a:ext cx="1787400" cy="319500"/>
          </a:xfrm>
          <a:prstGeom prst="rect">
            <a:avLst/>
          </a:prstGeom>
          <a:solidFill>
            <a:srgbClr val="6FA8DC"/>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Planning</a:t>
            </a:r>
            <a:endParaRPr/>
          </a:p>
        </p:txBody>
      </p:sp>
      <p:sp>
        <p:nvSpPr>
          <p:cNvPr id="121" name="Google Shape;121;p21"/>
          <p:cNvSpPr txBox="1"/>
          <p:nvPr/>
        </p:nvSpPr>
        <p:spPr>
          <a:xfrm>
            <a:off x="2968625" y="4664225"/>
            <a:ext cx="5035800" cy="319500"/>
          </a:xfrm>
          <a:prstGeom prst="rect">
            <a:avLst/>
          </a:prstGeom>
          <a:solidFill>
            <a:srgbClr val="93C47D"/>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en"/>
              <a:t>Executing</a:t>
            </a:r>
            <a:endParaRPr/>
          </a:p>
        </p:txBody>
      </p:sp>
      <p:sp>
        <p:nvSpPr>
          <p:cNvPr id="122" name="Google Shape;122;p21"/>
          <p:cNvSpPr txBox="1"/>
          <p:nvPr/>
        </p:nvSpPr>
        <p:spPr>
          <a:xfrm>
            <a:off x="8004425" y="4664225"/>
            <a:ext cx="1066800" cy="319500"/>
          </a:xfrm>
          <a:prstGeom prst="rect">
            <a:avLst/>
          </a:prstGeom>
          <a:solidFill>
            <a:srgbClr val="E6B8AF"/>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en"/>
              <a:t>Closing</a:t>
            </a:r>
            <a:endParaRPr/>
          </a:p>
        </p:txBody>
      </p:sp>
      <p:pic>
        <p:nvPicPr>
          <p:cNvPr id="123" name="Google Shape;123;p21"/>
          <p:cNvPicPr preferRelativeResize="0"/>
          <p:nvPr/>
        </p:nvPicPr>
        <p:blipFill>
          <a:blip r:embed="rId3">
            <a:alphaModFix/>
          </a:blip>
          <a:stretch>
            <a:fillRect/>
          </a:stretch>
        </p:blipFill>
        <p:spPr>
          <a:xfrm>
            <a:off x="493950" y="2371900"/>
            <a:ext cx="1459083" cy="729550"/>
          </a:xfrm>
          <a:prstGeom prst="rect">
            <a:avLst/>
          </a:prstGeom>
          <a:noFill/>
          <a:ln>
            <a:noFill/>
          </a:ln>
        </p:spPr>
      </p:pic>
      <p:pic>
        <p:nvPicPr>
          <p:cNvPr id="124" name="Google Shape;124;p21"/>
          <p:cNvPicPr preferRelativeResize="0"/>
          <p:nvPr/>
        </p:nvPicPr>
        <p:blipFill>
          <a:blip r:embed="rId3">
            <a:alphaModFix/>
          </a:blip>
          <a:stretch>
            <a:fillRect/>
          </a:stretch>
        </p:blipFill>
        <p:spPr>
          <a:xfrm>
            <a:off x="1955050" y="2371900"/>
            <a:ext cx="1459083" cy="729550"/>
          </a:xfrm>
          <a:prstGeom prst="rect">
            <a:avLst/>
          </a:prstGeom>
          <a:noFill/>
          <a:ln>
            <a:noFill/>
          </a:ln>
        </p:spPr>
      </p:pic>
      <p:pic>
        <p:nvPicPr>
          <p:cNvPr id="125" name="Google Shape;125;p21"/>
          <p:cNvPicPr preferRelativeResize="0"/>
          <p:nvPr/>
        </p:nvPicPr>
        <p:blipFill>
          <a:blip r:embed="rId3">
            <a:alphaModFix/>
          </a:blip>
          <a:stretch>
            <a:fillRect/>
          </a:stretch>
        </p:blipFill>
        <p:spPr>
          <a:xfrm>
            <a:off x="3379325" y="2325550"/>
            <a:ext cx="1459083" cy="729550"/>
          </a:xfrm>
          <a:prstGeom prst="rect">
            <a:avLst/>
          </a:prstGeom>
          <a:noFill/>
          <a:ln>
            <a:noFill/>
          </a:ln>
        </p:spPr>
      </p:pic>
      <p:pic>
        <p:nvPicPr>
          <p:cNvPr id="126" name="Google Shape;126;p21"/>
          <p:cNvPicPr preferRelativeResize="0"/>
          <p:nvPr/>
        </p:nvPicPr>
        <p:blipFill>
          <a:blip r:embed="rId3">
            <a:alphaModFix/>
          </a:blip>
          <a:stretch>
            <a:fillRect/>
          </a:stretch>
        </p:blipFill>
        <p:spPr>
          <a:xfrm>
            <a:off x="4795525" y="2381125"/>
            <a:ext cx="1459083" cy="729550"/>
          </a:xfrm>
          <a:prstGeom prst="rect">
            <a:avLst/>
          </a:prstGeom>
          <a:noFill/>
          <a:ln>
            <a:noFill/>
          </a:ln>
        </p:spPr>
      </p:pic>
      <p:sp>
        <p:nvSpPr>
          <p:cNvPr id="127" name="Google Shape;127;p21"/>
          <p:cNvSpPr txBox="1"/>
          <p:nvPr/>
        </p:nvSpPr>
        <p:spPr>
          <a:xfrm>
            <a:off x="2966575" y="3824275"/>
            <a:ext cx="29685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Progressive Elaboration ---&gt;</a:t>
            </a:r>
            <a:endParaRPr/>
          </a:p>
          <a:p>
            <a:pPr indent="0" lvl="0" marL="0" rtl="0" algn="l">
              <a:spcBef>
                <a:spcPts val="0"/>
              </a:spcBef>
              <a:spcAft>
                <a:spcPts val="0"/>
              </a:spcAft>
              <a:buNone/>
            </a:pPr>
            <a:r>
              <a:rPr lang="en"/>
              <a:t>via Monitor &amp; Control</a:t>
            </a:r>
            <a:endParaRPr/>
          </a:p>
        </p:txBody>
      </p:sp>
      <p:pic>
        <p:nvPicPr>
          <p:cNvPr id="128" name="Google Shape;128;p21"/>
          <p:cNvPicPr preferRelativeResize="0"/>
          <p:nvPr/>
        </p:nvPicPr>
        <p:blipFill>
          <a:blip r:embed="rId3">
            <a:alphaModFix/>
          </a:blip>
          <a:stretch>
            <a:fillRect/>
          </a:stretch>
        </p:blipFill>
        <p:spPr>
          <a:xfrm>
            <a:off x="6243325" y="2457325"/>
            <a:ext cx="1459083" cy="729550"/>
          </a:xfrm>
          <a:prstGeom prst="rect">
            <a:avLst/>
          </a:prstGeom>
          <a:noFill/>
          <a:ln>
            <a:noFill/>
          </a:ln>
        </p:spPr>
      </p:pic>
      <p:sp>
        <p:nvSpPr>
          <p:cNvPr id="129" name="Google Shape;129;p21"/>
          <p:cNvSpPr txBox="1"/>
          <p:nvPr/>
        </p:nvSpPr>
        <p:spPr>
          <a:xfrm>
            <a:off x="350450" y="3375750"/>
            <a:ext cx="2968500" cy="34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Charter</a:t>
            </a:r>
            <a:endParaRPr/>
          </a:p>
          <a:p>
            <a:pPr indent="0" lvl="0" marL="0" rtl="0" algn="l">
              <a:spcBef>
                <a:spcPts val="0"/>
              </a:spcBef>
              <a:spcAft>
                <a:spcPts val="0"/>
              </a:spcAft>
              <a:buNone/>
            </a:pPr>
            <a:r>
              <a:rPr lang="en"/>
              <a:t>           |</a:t>
            </a:r>
            <a:endParaRPr/>
          </a:p>
        </p:txBody>
      </p:sp>
      <p:sp>
        <p:nvSpPr>
          <p:cNvPr id="130" name="Google Shape;130;p21"/>
          <p:cNvSpPr txBox="1"/>
          <p:nvPr/>
        </p:nvSpPr>
        <p:spPr>
          <a:xfrm>
            <a:off x="1296525" y="3266588"/>
            <a:ext cx="2968500" cy="34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Management Plan</a:t>
            </a:r>
            <a:endParaRPr/>
          </a:p>
          <a:p>
            <a:pPr indent="0" lvl="0" marL="0" rtl="0" algn="l">
              <a:spcBef>
                <a:spcPts val="0"/>
              </a:spcBef>
              <a:spcAft>
                <a:spcPts val="0"/>
              </a:spcAft>
              <a:buNone/>
            </a:pPr>
            <a:r>
              <a:rPr lang="en"/>
              <a:t>           |</a:t>
            </a:r>
            <a:endParaRPr/>
          </a:p>
        </p:txBody>
      </p:sp>
      <p:sp>
        <p:nvSpPr>
          <p:cNvPr id="131" name="Google Shape;131;p21"/>
          <p:cNvSpPr txBox="1"/>
          <p:nvPr/>
        </p:nvSpPr>
        <p:spPr>
          <a:xfrm>
            <a:off x="3256175" y="2913375"/>
            <a:ext cx="4460700" cy="34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Comms, Status, QA &amp; </a:t>
            </a:r>
            <a:endParaRPr/>
          </a:p>
          <a:p>
            <a:pPr indent="0" lvl="0" marL="0" rtl="0" algn="l">
              <a:spcBef>
                <a:spcPts val="0"/>
              </a:spcBef>
              <a:spcAft>
                <a:spcPts val="0"/>
              </a:spcAft>
              <a:buNone/>
            </a:pPr>
            <a:r>
              <a:rPr lang="en"/>
              <a:t>Process Group Controls</a:t>
            </a:r>
            <a:endParaRPr/>
          </a:p>
          <a:p>
            <a:pPr indent="0" lvl="0" marL="0" rtl="0" algn="l">
              <a:spcBef>
                <a:spcPts val="0"/>
              </a:spcBef>
              <a:spcAft>
                <a:spcPts val="0"/>
              </a:spcAft>
              <a:buNone/>
            </a:pPr>
            <a:r>
              <a:rPr lang="en"/>
              <a:t>          			 |</a:t>
            </a:r>
            <a:endParaRPr/>
          </a:p>
        </p:txBody>
      </p:sp>
      <p:sp>
        <p:nvSpPr>
          <p:cNvPr id="132" name="Google Shape;132;p21"/>
          <p:cNvSpPr txBox="1"/>
          <p:nvPr/>
        </p:nvSpPr>
        <p:spPr>
          <a:xfrm>
            <a:off x="7564475" y="2994750"/>
            <a:ext cx="1377300" cy="346200"/>
          </a:xfrm>
          <a:prstGeom prst="rect">
            <a:avLst/>
          </a:prstGeom>
          <a:noFill/>
          <a:ln>
            <a:noFill/>
          </a:ln>
        </p:spPr>
        <p:txBody>
          <a:bodyPr anchorCtr="0" anchor="t" bIns="91425" lIns="91425" spcFirstLastPara="1" rIns="91425" wrap="square" tIns="91425">
            <a:noAutofit/>
          </a:bodyPr>
          <a:lstStyle/>
          <a:p>
            <a:pPr indent="280050" lvl="0" marL="914400" rtl="0" algn="l">
              <a:spcBef>
                <a:spcPts val="0"/>
              </a:spcBef>
              <a:spcAft>
                <a:spcPts val="0"/>
              </a:spcAft>
              <a:buNone/>
            </a:pPr>
            <a:r>
              <a:rPr lang="en"/>
              <a:t>|</a:t>
            </a:r>
            <a:endParaRPr/>
          </a:p>
          <a:p>
            <a:pPr indent="0" lvl="0" marL="0" rtl="0" algn="l">
              <a:spcBef>
                <a:spcPts val="0"/>
              </a:spcBef>
              <a:spcAft>
                <a:spcPts val="0"/>
              </a:spcAft>
              <a:buNone/>
            </a:pPr>
            <a:r>
              <a:rPr lang="en"/>
              <a:t>A project ends</a:t>
            </a:r>
            <a:endParaRPr/>
          </a:p>
        </p:txBody>
      </p:sp>
      <p:sp>
        <p:nvSpPr>
          <p:cNvPr id="133" name="Google Shape;133;p21"/>
          <p:cNvSpPr txBox="1"/>
          <p:nvPr/>
        </p:nvSpPr>
        <p:spPr>
          <a:xfrm>
            <a:off x="5888125" y="1370925"/>
            <a:ext cx="2968500" cy="34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Use A Framework..agile..sure!</a:t>
            </a:r>
            <a:endParaRPr/>
          </a:p>
        </p:txBody>
      </p:sp>
      <p:cxnSp>
        <p:nvCxnSpPr>
          <p:cNvPr id="134" name="Google Shape;134;p21"/>
          <p:cNvCxnSpPr>
            <a:stCxn id="133" idx="2"/>
          </p:cNvCxnSpPr>
          <p:nvPr/>
        </p:nvCxnSpPr>
        <p:spPr>
          <a:xfrm flipH="1">
            <a:off x="5045575" y="1717125"/>
            <a:ext cx="2326800" cy="545400"/>
          </a:xfrm>
          <a:prstGeom prst="straightConnector1">
            <a:avLst/>
          </a:prstGeom>
          <a:noFill/>
          <a:ln cap="flat" cmpd="sng" w="9525">
            <a:solidFill>
              <a:schemeClr val="dk2"/>
            </a:solidFill>
            <a:prstDash val="solid"/>
            <a:round/>
            <a:headEnd len="med" w="med" type="none"/>
            <a:tailEnd len="med" w="med" type="triangle"/>
          </a:ln>
        </p:spPr>
      </p:cxnSp>
      <p:pic>
        <p:nvPicPr>
          <p:cNvPr id="135" name="Google Shape;135;p21"/>
          <p:cNvPicPr preferRelativeResize="0"/>
          <p:nvPr/>
        </p:nvPicPr>
        <p:blipFill>
          <a:blip r:embed="rId4">
            <a:alphaModFix/>
          </a:blip>
          <a:stretch>
            <a:fillRect/>
          </a:stretch>
        </p:blipFill>
        <p:spPr>
          <a:xfrm>
            <a:off x="1102977" y="881375"/>
            <a:ext cx="5962200" cy="34353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
                                        </p:tgtEl>
                                        <p:attrNameLst>
                                          <p:attrName>style.visibility</p:attrName>
                                        </p:attrNameLst>
                                      </p:cBhvr>
                                      <p:to>
                                        <p:strVal val="visible"/>
                                      </p:to>
                                    </p:set>
                                    <p:animEffect filter="fade" transition="in">
                                      <p:cBhvr>
                                        <p:cTn dur="1000"/>
                                        <p:tgtEl>
                                          <p:spTgt spid="11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16"/>
                                        </p:tgtEl>
                                        <p:attrNameLst>
                                          <p:attrName>style.visibility</p:attrName>
                                        </p:attrNameLst>
                                      </p:cBhvr>
                                      <p:to>
                                        <p:strVal val="visible"/>
                                      </p:to>
                                    </p:set>
                                    <p:anim calcmode="lin" valueType="num">
                                      <p:cBhvr additive="base">
                                        <p:cTn dur="1000"/>
                                        <p:tgtEl>
                                          <p:spTgt spid="116"/>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117"/>
                                        </p:tgtEl>
                                        <p:attrNameLst>
                                          <p:attrName>style.visibility</p:attrName>
                                        </p:attrNameLst>
                                      </p:cBhvr>
                                      <p:to>
                                        <p:strVal val="visible"/>
                                      </p:to>
                                    </p:set>
                                    <p:anim calcmode="lin" valueType="num">
                                      <p:cBhvr additive="base">
                                        <p:cTn dur="3500"/>
                                        <p:tgtEl>
                                          <p:spTgt spid="117"/>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118"/>
                                        </p:tgtEl>
                                        <p:attrNameLst>
                                          <p:attrName>style.visibility</p:attrName>
                                        </p:attrNameLst>
                                      </p:cBhvr>
                                      <p:to>
                                        <p:strVal val="visible"/>
                                      </p:to>
                                    </p:set>
                                    <p:anim calcmode="lin" valueType="num">
                                      <p:cBhvr additive="base">
                                        <p:cTn dur="1000"/>
                                        <p:tgtEl>
                                          <p:spTgt spid="118"/>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7"/>
                                        </p:tgtEl>
                                        <p:attrNameLst>
                                          <p:attrName>style.visibility</p:attrName>
                                        </p:attrNameLst>
                                      </p:cBhvr>
                                      <p:to>
                                        <p:strVal val="visible"/>
                                      </p:to>
                                    </p:set>
                                    <p:animEffect filter="fade" transition="in">
                                      <p:cBhvr>
                                        <p:cTn dur="1000"/>
                                        <p:tgtEl>
                                          <p:spTgt spid="12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9"/>
                                        </p:tgtEl>
                                        <p:attrNameLst>
                                          <p:attrName>style.visibility</p:attrName>
                                        </p:attrNameLst>
                                      </p:cBhvr>
                                      <p:to>
                                        <p:strVal val="visible"/>
                                      </p:to>
                                    </p:set>
                                    <p:animEffect filter="fade" transition="in">
                                      <p:cBhvr>
                                        <p:cTn dur="1000"/>
                                        <p:tgtEl>
                                          <p:spTgt spid="119"/>
                                        </p:tgtEl>
                                      </p:cBhvr>
                                    </p:animEffect>
                                  </p:childTnLst>
                                </p:cTn>
                              </p:par>
                              <p:par>
                                <p:cTn fill="hold" nodeType="withEffect" presetClass="entr" presetID="1" presetSubtype="0">
                                  <p:stCondLst>
                                    <p:cond delay="0"/>
                                  </p:stCondLst>
                                  <p:childTnLst>
                                    <p:set>
                                      <p:cBhvr>
                                        <p:cTn dur="1" fill="hold">
                                          <p:stCondLst>
                                            <p:cond delay="0"/>
                                          </p:stCondLst>
                                        </p:cTn>
                                        <p:tgtEl>
                                          <p:spTgt spid="12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0"/>
                                        </p:tgtEl>
                                        <p:attrNameLst>
                                          <p:attrName>style.visibility</p:attrName>
                                        </p:attrNameLst>
                                      </p:cBhvr>
                                      <p:to>
                                        <p:strVal val="visible"/>
                                      </p:to>
                                    </p:set>
                                    <p:animEffect filter="fade" transition="in">
                                      <p:cBhvr>
                                        <p:cTn dur="1000"/>
                                        <p:tgtEl>
                                          <p:spTgt spid="120"/>
                                        </p:tgtEl>
                                      </p:cBhvr>
                                    </p:animEffect>
                                  </p:childTnLst>
                                </p:cTn>
                              </p:par>
                              <p:par>
                                <p:cTn fill="hold" nodeType="withEffect" presetClass="entr" presetID="1" presetSubtype="0">
                                  <p:stCondLst>
                                    <p:cond delay="0"/>
                                  </p:stCondLst>
                                  <p:childTnLst>
                                    <p:set>
                                      <p:cBhvr>
                                        <p:cTn dur="1" fill="hold">
                                          <p:stCondLst>
                                            <p:cond delay="0"/>
                                          </p:stCondLst>
                                        </p:cTn>
                                        <p:tgtEl>
                                          <p:spTgt spid="13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1"/>
                                        </p:tgtEl>
                                        <p:attrNameLst>
                                          <p:attrName>style.visibility</p:attrName>
                                        </p:attrNameLst>
                                      </p:cBhvr>
                                      <p:to>
                                        <p:strVal val="visible"/>
                                      </p:to>
                                    </p:set>
                                    <p:animEffect filter="fade" transition="in">
                                      <p:cBhvr>
                                        <p:cTn dur="1000"/>
                                        <p:tgtEl>
                                          <p:spTgt spid="121"/>
                                        </p:tgtEl>
                                      </p:cBhvr>
                                    </p:animEffect>
                                  </p:childTnLst>
                                </p:cTn>
                              </p:par>
                              <p:par>
                                <p:cTn fill="hold" nodeType="withEffect" presetClass="entr" presetID="1" presetSubtype="0">
                                  <p:stCondLst>
                                    <p:cond delay="0"/>
                                  </p:stCondLst>
                                  <p:childTnLst>
                                    <p:set>
                                      <p:cBhvr>
                                        <p:cTn dur="1" fill="hold">
                                          <p:stCondLst>
                                            <p:cond delay="0"/>
                                          </p:stCondLst>
                                        </p:cTn>
                                        <p:tgtEl>
                                          <p:spTgt spid="13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2"/>
                                        </p:tgtEl>
                                        <p:attrNameLst>
                                          <p:attrName>style.visibility</p:attrName>
                                        </p:attrNameLst>
                                      </p:cBhvr>
                                      <p:to>
                                        <p:strVal val="visible"/>
                                      </p:to>
                                    </p:set>
                                    <p:animEffect filter="fade" transition="in">
                                      <p:cBhvr>
                                        <p:cTn dur="1000"/>
                                        <p:tgtEl>
                                          <p:spTgt spid="132"/>
                                        </p:tgtEl>
                                      </p:cBhvr>
                                    </p:animEffect>
                                  </p:childTnLst>
                                </p:cTn>
                              </p:par>
                              <p:par>
                                <p:cTn fill="hold" nodeType="withEffect" presetClass="entr" presetID="23" presetSubtype="16">
                                  <p:stCondLst>
                                    <p:cond delay="0"/>
                                  </p:stCondLst>
                                  <p:childTnLst>
                                    <p:set>
                                      <p:cBhvr>
                                        <p:cTn dur="1" fill="hold">
                                          <p:stCondLst>
                                            <p:cond delay="0"/>
                                          </p:stCondLst>
                                        </p:cTn>
                                        <p:tgtEl>
                                          <p:spTgt spid="122"/>
                                        </p:tgtEl>
                                        <p:attrNameLst>
                                          <p:attrName>style.visibility</p:attrName>
                                        </p:attrNameLst>
                                      </p:cBhvr>
                                      <p:to>
                                        <p:strVal val="visible"/>
                                      </p:to>
                                    </p:set>
                                    <p:anim calcmode="lin" valueType="num">
                                      <p:cBhvr additive="base">
                                        <p:cTn dur="1000"/>
                                        <p:tgtEl>
                                          <p:spTgt spid="122"/>
                                        </p:tgtEl>
                                        <p:attrNameLst>
                                          <p:attrName>ppt_w</p:attrName>
                                        </p:attrNameLst>
                                      </p:cBhvr>
                                      <p:tavLst>
                                        <p:tav fmla="" tm="0">
                                          <p:val>
                                            <p:strVal val="0"/>
                                          </p:val>
                                        </p:tav>
                                        <p:tav fmla="" tm="100000">
                                          <p:val>
                                            <p:strVal val="#ppt_w"/>
                                          </p:val>
                                        </p:tav>
                                      </p:tavLst>
                                    </p:anim>
                                    <p:anim calcmode="lin" valueType="num">
                                      <p:cBhvr additive="base">
                                        <p:cTn dur="1000"/>
                                        <p:tgtEl>
                                          <p:spTgt spid="122"/>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133"/>
                                        </p:tgtEl>
                                        <p:attrNameLst>
                                          <p:attrName>style.visibility</p:attrName>
                                        </p:attrNameLst>
                                      </p:cBhvr>
                                      <p:to>
                                        <p:strVal val="visible"/>
                                      </p:to>
                                    </p:set>
                                    <p:anim calcmode="lin" valueType="num">
                                      <p:cBhvr additive="base">
                                        <p:cTn dur="1100"/>
                                        <p:tgtEl>
                                          <p:spTgt spid="133"/>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4"/>
                                        </p:tgtEl>
                                        <p:attrNameLst>
                                          <p:attrName>style.visibility</p:attrName>
                                        </p:attrNameLst>
                                      </p:cBhvr>
                                      <p:to>
                                        <p:strVal val="visible"/>
                                      </p:to>
                                    </p:set>
                                    <p:animEffect filter="fade" transition="in">
                                      <p:cBhvr>
                                        <p:cTn dur="1000"/>
                                        <p:tgtEl>
                                          <p:spTgt spid="134"/>
                                        </p:tgtEl>
                                      </p:cBhvr>
                                    </p:animEffect>
                                  </p:childTnLst>
                                </p:cTn>
                              </p:par>
                              <p:par>
                                <p:cTn fill="hold" nodeType="withEffect" presetClass="entr" presetID="1" presetSubtype="0">
                                  <p:stCondLst>
                                    <p:cond delay="0"/>
                                  </p:stCondLst>
                                  <p:childTnLst>
                                    <p:set>
                                      <p:cBhvr>
                                        <p:cTn dur="1" fill="hold">
                                          <p:stCondLst>
                                            <p:cond delay="0"/>
                                          </p:stCondLst>
                                        </p:cTn>
                                        <p:tgtEl>
                                          <p:spTgt spid="12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5"/>
                                        </p:tgtEl>
                                        <p:attrNameLst>
                                          <p:attrName>style.visibility</p:attrName>
                                        </p:attrNameLst>
                                      </p:cBhvr>
                                      <p:to>
                                        <p:strVal val="visible"/>
                                      </p:to>
                                    </p:set>
                                    <p:animEffect filter="fade" transition="in">
                                      <p:cBhvr>
                                        <p:cTn dur="1000"/>
                                        <p:tgtEl>
                                          <p:spTgt spid="13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